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4"/>
  </p:notesMasterIdLst>
  <p:sldIdLst>
    <p:sldId id="859" r:id="rId2"/>
    <p:sldId id="1238" r:id="rId3"/>
    <p:sldId id="1358" r:id="rId4"/>
    <p:sldId id="1242" r:id="rId5"/>
    <p:sldId id="1243" r:id="rId6"/>
    <p:sldId id="1359" r:id="rId7"/>
    <p:sldId id="1244" r:id="rId8"/>
    <p:sldId id="1246" r:id="rId9"/>
    <p:sldId id="1349" r:id="rId10"/>
    <p:sldId id="1347" r:id="rId11"/>
    <p:sldId id="1348" r:id="rId12"/>
    <p:sldId id="1350" r:id="rId13"/>
    <p:sldId id="1247" r:id="rId14"/>
    <p:sldId id="1240" r:id="rId15"/>
    <p:sldId id="1360" r:id="rId16"/>
    <p:sldId id="1361" r:id="rId17"/>
    <p:sldId id="1241" r:id="rId18"/>
    <p:sldId id="1253" r:id="rId19"/>
    <p:sldId id="1245" r:id="rId20"/>
    <p:sldId id="1263" r:id="rId21"/>
    <p:sldId id="1262" r:id="rId22"/>
    <p:sldId id="1362" r:id="rId23"/>
    <p:sldId id="1264" r:id="rId24"/>
    <p:sldId id="1265" r:id="rId25"/>
    <p:sldId id="1270" r:id="rId26"/>
    <p:sldId id="1363" r:id="rId27"/>
    <p:sldId id="1266" r:id="rId28"/>
    <p:sldId id="1274" r:id="rId29"/>
    <p:sldId id="1364" r:id="rId30"/>
    <p:sldId id="1280" r:id="rId31"/>
    <p:sldId id="1366" r:id="rId32"/>
    <p:sldId id="1367" r:id="rId33"/>
    <p:sldId id="1368" r:id="rId34"/>
    <p:sldId id="1369" r:id="rId35"/>
    <p:sldId id="1281" r:id="rId36"/>
    <p:sldId id="1353" r:id="rId37"/>
    <p:sldId id="1284" r:id="rId38"/>
    <p:sldId id="1370" r:id="rId39"/>
    <p:sldId id="1285" r:id="rId40"/>
    <p:sldId id="1371" r:id="rId41"/>
    <p:sldId id="1287" r:id="rId42"/>
    <p:sldId id="1289" r:id="rId43"/>
    <p:sldId id="1290" r:id="rId44"/>
    <p:sldId id="1372" r:id="rId45"/>
    <p:sldId id="1387" r:id="rId46"/>
    <p:sldId id="1294" r:id="rId47"/>
    <p:sldId id="1373" r:id="rId48"/>
    <p:sldId id="1374" r:id="rId49"/>
    <p:sldId id="1375" r:id="rId50"/>
    <p:sldId id="1376" r:id="rId51"/>
    <p:sldId id="1295" r:id="rId52"/>
    <p:sldId id="1356" r:id="rId53"/>
    <p:sldId id="1297" r:id="rId54"/>
    <p:sldId id="1260" r:id="rId55"/>
    <p:sldId id="1298" r:id="rId56"/>
    <p:sldId id="1378" r:id="rId57"/>
    <p:sldId id="1377" r:id="rId58"/>
    <p:sldId id="1379" r:id="rId59"/>
    <p:sldId id="1299" r:id="rId60"/>
    <p:sldId id="1380" r:id="rId61"/>
    <p:sldId id="1381" r:id="rId62"/>
    <p:sldId id="1382" r:id="rId63"/>
    <p:sldId id="1383" r:id="rId64"/>
    <p:sldId id="1302" r:id="rId65"/>
    <p:sldId id="1303" r:id="rId66"/>
    <p:sldId id="1304" r:id="rId67"/>
    <p:sldId id="1308" r:id="rId68"/>
    <p:sldId id="1309" r:id="rId69"/>
    <p:sldId id="1310" r:id="rId70"/>
    <p:sldId id="1311" r:id="rId71"/>
    <p:sldId id="1312" r:id="rId72"/>
    <p:sldId id="1301" r:id="rId73"/>
    <p:sldId id="1333" r:id="rId74"/>
    <p:sldId id="1334" r:id="rId75"/>
    <p:sldId id="1335" r:id="rId76"/>
    <p:sldId id="1384" r:id="rId77"/>
    <p:sldId id="1385" r:id="rId78"/>
    <p:sldId id="1386" r:id="rId79"/>
    <p:sldId id="1344" r:id="rId80"/>
    <p:sldId id="1345" r:id="rId81"/>
    <p:sldId id="1346" r:id="rId82"/>
    <p:sldId id="1336" r:id="rId8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2D0"/>
    <a:srgbClr val="E6E1EF"/>
    <a:srgbClr val="E6FFEF"/>
    <a:srgbClr val="D3EDE9"/>
    <a:srgbClr val="00AEEF"/>
    <a:srgbClr val="F38928"/>
    <a:srgbClr val="FBC9BC"/>
    <a:srgbClr val="FEE2D1"/>
    <a:srgbClr val="F36821"/>
    <a:srgbClr val="D3EC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高中英语 选择性必修 第三册 </a:t>
            </a:r>
            <a:r>
              <a:rPr lang="en-US" altLang="zh-CN" sz="200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8</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LITERATURE</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doing</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习惯于做某事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1696905"/>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Nowadays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friends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e-readers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articles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hands.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我的很多朋友拥有电子阅读器或在网上读文章</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而不是读真正的书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但是我仍然习惯于手里拿着书。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教材原句S.eps" descr="id:2147486356;FounderCES"/>
          <p:cNvPicPr/>
          <p:nvPr/>
        </p:nvPicPr>
        <p:blipFill>
          <a:blip r:embed="rId2"/>
          <a:stretch>
            <a:fillRect/>
          </a:stretch>
        </p:blipFill>
        <p:spPr>
          <a:xfrm>
            <a:off x="5375126" y="1487863"/>
            <a:ext cx="6471576" cy="425544"/>
          </a:xfrm>
          <a:prstGeom prst="rect">
            <a:avLst/>
          </a:prstGeom>
        </p:spPr>
      </p:pic>
      <p:sp>
        <p:nvSpPr>
          <p:cNvPr id="4" name="矩形 3"/>
          <p:cNvSpPr/>
          <p:nvPr/>
        </p:nvSpPr>
        <p:spPr>
          <a:xfrm>
            <a:off x="360854" y="3573016"/>
            <a:ext cx="7966600"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Human beings are used to living in the day light.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人类习惯于在白天生活。</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338238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175432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used to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被用来做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to 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过去常常做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be/get used to doing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习惯于做</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2708920"/>
            <a:ext cx="9334752"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wood can be used </a:t>
            </a:r>
            <a:r>
              <a:rPr lang="en-US" altLang="zh-CN" sz="2400" b="0" u="sng" dirty="0">
                <a:solidFill>
                  <a:srgbClr val="000000"/>
                </a:solidFill>
                <a:uFill>
                  <a:solidFill>
                    <a:srgbClr val="EBE6FF"/>
                  </a:solidFill>
                </a:uFill>
                <a:cs typeface="Times New Roman" panose="02020603050405020304" pitchFamily="18" charset="0"/>
              </a:rPr>
              <a:t>to make</a:t>
            </a:r>
            <a:r>
              <a:rPr lang="en-US" altLang="zh-CN" sz="2400" b="0" dirty="0">
                <a:solidFill>
                  <a:srgbClr val="000000"/>
                </a:solidFill>
                <a:cs typeface="Times New Roman" panose="02020603050405020304" pitchFamily="18" charset="0"/>
              </a:rPr>
              <a:t> desks and chairs.</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木头可以用来制作桌椅。</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 used to work more than ten hours a day.</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我们过去常常一天工作十几个小时。</a:t>
            </a:r>
            <a:endParaRPr lang="zh-CN" altLang="en-US" dirty="0"/>
          </a:p>
        </p:txBody>
      </p:sp>
    </p:spTree>
    <p:extLst>
      <p:ext uri="{BB962C8B-B14F-4D97-AF65-F5344CB8AC3E}">
        <p14:creationId xmlns:p14="http://schemas.microsoft.com/office/powerpoint/2010/main" val="29827197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04796"/>
            <a:ext cx="11485848" cy="1684244"/>
          </a:xfrm>
          <a:solidFill>
            <a:srgbClr val="E6E1EF"/>
          </a:solidFill>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含有</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过去常常</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）的句子的否定式和疑问式有两种形式：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didn’t use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或主语＋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usedn’t to...</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 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＋主语＋</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943236"/>
            <a:ext cx="1821926" cy="323119"/>
          </a:xfrm>
          <a:prstGeom prst="rect">
            <a:avLst/>
          </a:prstGeom>
        </p:spPr>
      </p:pic>
    </p:spTree>
    <p:extLst>
      <p:ext uri="{BB962C8B-B14F-4D97-AF65-F5344CB8AC3E}">
        <p14:creationId xmlns:p14="http://schemas.microsoft.com/office/powerpoint/2010/main" val="3818368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22629"/>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Hello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first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library.</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你好</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这是我第一次来这个图书馆。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1884693"/>
            <a:ext cx="1998409" cy="385407"/>
          </a:xfrm>
          <a:prstGeom prst="rect">
            <a:avLst/>
          </a:prstGeom>
        </p:spPr>
      </p:pic>
      <p:sp>
        <p:nvSpPr>
          <p:cNvPr id="4" name="内容占位符 1"/>
          <p:cNvSpPr txBox="1">
            <a:spLocks/>
          </p:cNvSpPr>
          <p:nvPr/>
        </p:nvSpPr>
        <p:spPr bwMode="auto">
          <a:xfrm>
            <a:off x="360854" y="3713129"/>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本句使用了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“It/This/That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first/second/...time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905168"/>
            <a:ext cx="912981" cy="298464"/>
          </a:xfrm>
          <a:prstGeom prst="rect">
            <a:avLst/>
          </a:prstGeom>
        </p:spPr>
      </p:pic>
    </p:spTree>
    <p:extLst>
      <p:ext uri="{BB962C8B-B14F-4D97-AF65-F5344CB8AC3E}">
        <p14:creationId xmlns:p14="http://schemas.microsoft.com/office/powerpoint/2010/main" val="2577090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539157"/>
          </a:xfrm>
          <a:solidFill>
            <a:srgbClr val="E6E1EF"/>
          </a:solidFill>
        </p:spPr>
        <p:txBody>
          <a:bodyPr/>
          <a:lstStyle/>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hangingPunct="0">
              <a:spcAft>
                <a:spcPts val="0"/>
              </a:spcAft>
            </a:pPr>
            <a:endParaRPr lang="en-US" altLang="zh-CN" sz="1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79162616"/>
              </p:ext>
            </p:extLst>
          </p:nvPr>
        </p:nvGraphicFramePr>
        <p:xfrm>
          <a:off x="478582" y="1162432"/>
          <a:ext cx="11233248" cy="2194560"/>
        </p:xfrm>
        <a:graphic>
          <a:graphicData uri="http://schemas.openxmlformats.org/drawingml/2006/table">
            <a:tbl>
              <a:tblPr firstRow="1" firstCol="1" bandRow="1"/>
              <a:tblGrid>
                <a:gridCol w="4968552">
                  <a:extLst>
                    <a:ext uri="{9D8B030D-6E8A-4147-A177-3AD203B41FA5}">
                      <a16:colId xmlns:a16="http://schemas.microsoft.com/office/drawing/2014/main" val="1176204827"/>
                    </a:ext>
                  </a:extLst>
                </a:gridCol>
                <a:gridCol w="3312368">
                  <a:extLst>
                    <a:ext uri="{9D8B030D-6E8A-4147-A177-3AD203B41FA5}">
                      <a16:colId xmlns:a16="http://schemas.microsoft.com/office/drawing/2014/main" val="1367645813"/>
                    </a:ext>
                  </a:extLst>
                </a:gridCol>
                <a:gridCol w="2952328">
                  <a:extLst>
                    <a:ext uri="{9D8B030D-6E8A-4147-A177-3AD203B41FA5}">
                      <a16:colId xmlns:a16="http://schemas.microsoft.com/office/drawing/2014/main" val="2885857401"/>
                    </a:ext>
                  </a:extLst>
                </a:gridCol>
              </a:tblGrid>
              <a:tr h="0">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句型结构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从句时态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意义</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4715542"/>
                  </a:ext>
                </a:extLst>
              </a:tr>
              <a:tr h="0">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was</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first/second/...time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过去完成时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这是某人第</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二</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次</a:t>
                      </a:r>
                      <a:r>
                        <a:rPr lang="en-US" sz="2400"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6099561"/>
                  </a:ext>
                </a:extLst>
              </a:tr>
              <a:tr h="665232">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It</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is</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first/second/...time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that...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现在完成时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extLst>
                  <a:ext uri="{0D108BD9-81ED-4DB2-BD59-A6C34878D82A}">
                    <a16:rowId xmlns:a16="http://schemas.microsoft.com/office/drawing/2014/main" val="710015218"/>
                  </a:ext>
                </a:extLst>
              </a:tr>
            </a:tbl>
          </a:graphicData>
        </a:graphic>
      </p:graphicFrame>
      <p:sp>
        <p:nvSpPr>
          <p:cNvPr id="4" name="矩形 3"/>
          <p:cNvSpPr/>
          <p:nvPr/>
        </p:nvSpPr>
        <p:spPr>
          <a:xfrm>
            <a:off x="357802" y="3568948"/>
            <a:ext cx="11488900"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such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good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chance.</a:t>
            </a:r>
            <a:r>
              <a:rPr lang="zh-CN" altLang="zh-CN" sz="2400" b="0" dirty="0">
                <a:solidFill>
                  <a:srgbClr val="000000"/>
                </a:solidFill>
                <a:ea typeface="楷体" panose="02010609060101010101" pitchFamily="49" charset="-122"/>
                <a:cs typeface="Times New Roman" panose="02020603050405020304" pitchFamily="18" charset="0"/>
              </a:rPr>
              <a:t>这是他第一次得到了这样的一个好机会。</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is the first time that they have visited this city.</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这是他们第一次参观这座城市。</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14204"/>
            <a:ext cx="11485848" cy="576248"/>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find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detective stories </a:t>
            </a:r>
            <a:r>
              <a:rPr lang="en-US" altLang="zh-CN"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exciting and stimulating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我发现侦探小说令人激动和兴奋。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8086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本句使用了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＋宾语＋形容词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returned to her East London home only to find the door forced open.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她回到了在伦敦东区的住所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却发现门被撬开了。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过去分词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4015" y="2872899"/>
            <a:ext cx="912981" cy="298464"/>
          </a:xfrm>
          <a:prstGeom prst="rect">
            <a:avLst/>
          </a:prstGeom>
        </p:spPr>
      </p:pic>
    </p:spTree>
    <p:extLst>
      <p:ext uri="{BB962C8B-B14F-4D97-AF65-F5344CB8AC3E}">
        <p14:creationId xmlns:p14="http://schemas.microsoft.com/office/powerpoint/2010/main" val="17354151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925585"/>
            <a:ext cx="11485848" cy="1200329"/>
          </a:xfrm>
          <a:solidFill>
            <a:srgbClr val="E6E1EF"/>
          </a:solidFill>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＋宾语＋形容词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现在分词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形式宾语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）＋宾补＋真正的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694606" y="755651"/>
            <a:ext cx="1821926" cy="323119"/>
          </a:xfrm>
          <a:prstGeom prst="rect">
            <a:avLst/>
          </a:prstGeom>
        </p:spPr>
      </p:pic>
      <p:sp>
        <p:nvSpPr>
          <p:cNvPr id="5" name="矩形 4"/>
          <p:cNvSpPr/>
          <p:nvPr/>
        </p:nvSpPr>
        <p:spPr>
          <a:xfrm>
            <a:off x="360854" y="2204864"/>
            <a:ext cx="11485848" cy="2862322"/>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When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broke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found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ourselves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small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village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foot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mountain.</a:t>
            </a:r>
            <a:r>
              <a:rPr lang="zh-CN" altLang="zh-CN" sz="2400" b="0" dirty="0">
                <a:solidFill>
                  <a:srgbClr val="000000"/>
                </a:solidFill>
                <a:ea typeface="楷体" panose="02010609060101010101" pitchFamily="49" charset="-122"/>
                <a:cs typeface="Times New Roman" panose="02020603050405020304" pitchFamily="18" charset="0"/>
              </a:rPr>
              <a:t>破晓时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我们发现自己在山脚下的一个小村子里。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介词短语</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 order for us to be back at work on Monday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found ourselves driving the 400 miles back home to Los Angeles on Christmas Day.</a:t>
            </a:r>
            <a:r>
              <a:rPr lang="zh-CN" altLang="zh-CN" sz="2400" b="0" dirty="0">
                <a:solidFill>
                  <a:srgbClr val="000000"/>
                </a:solidFill>
                <a:ea typeface="楷体" panose="02010609060101010101" pitchFamily="49" charset="-122"/>
                <a:cs typeface="Times New Roman" panose="02020603050405020304" pitchFamily="18" charset="0"/>
              </a:rPr>
              <a:t>为了星期一能回去上班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我们不得不在圣诞节当天驱车</a:t>
            </a:r>
            <a:r>
              <a:rPr lang="en-US" altLang="zh-CN" sz="2400" b="0" dirty="0">
                <a:solidFill>
                  <a:srgbClr val="000000"/>
                </a:solidFill>
                <a:cs typeface="Times New Roman" panose="02020603050405020304" pitchFamily="18" charset="0"/>
              </a:rPr>
              <a:t>400</a:t>
            </a:r>
            <a:r>
              <a:rPr lang="zh-CN" altLang="zh-CN" sz="2400" b="0" dirty="0">
                <a:solidFill>
                  <a:srgbClr val="000000"/>
                </a:solidFill>
                <a:ea typeface="楷体" panose="02010609060101010101" pitchFamily="49" charset="-122"/>
                <a:cs typeface="Times New Roman" panose="02020603050405020304" pitchFamily="18" charset="0"/>
              </a:rPr>
              <a:t>英里赶回洛杉矶的家。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现在分词</a:t>
            </a:r>
            <a:r>
              <a:rPr lang="zh-CN" altLang="zh-CN" sz="2400" b="0" dirty="0">
                <a:solidFill>
                  <a:srgbClr val="000000"/>
                </a:solidFill>
                <a:cs typeface="Times New Roman" panose="02020603050405020304" pitchFamily="18" charset="0"/>
              </a:rPr>
              <a:t>）</a:t>
            </a:r>
            <a:endParaRPr lang="zh-CN" altLang="en-US" dirty="0"/>
          </a:p>
        </p:txBody>
      </p:sp>
    </p:spTree>
    <p:extLst>
      <p:ext uri="{BB962C8B-B14F-4D97-AF65-F5344CB8AC3E}">
        <p14:creationId xmlns:p14="http://schemas.microsoft.com/office/powerpoint/2010/main" val="15561397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79791"/>
            <a:ext cx="11473012" cy="378988"/>
          </a:xfrm>
          <a:prstGeom prst="rect">
            <a:avLst/>
          </a:prstGeom>
        </p:spPr>
      </p:pic>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去</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请来</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去</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拿来</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去</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找来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3"/>
          <a:stretch>
            <a:fillRect/>
          </a:stretch>
        </p:blipFill>
        <p:spPr>
          <a:xfrm>
            <a:off x="360854" y="1356873"/>
            <a:ext cx="1775418" cy="354564"/>
          </a:xfrm>
          <a:prstGeom prst="rect">
            <a:avLst/>
          </a:prstGeom>
        </p:spPr>
      </p:pic>
      <p:sp>
        <p:nvSpPr>
          <p:cNvPr id="9" name="内容占位符 1"/>
          <p:cNvSpPr txBox="1">
            <a:spLocks/>
          </p:cNvSpPr>
          <p:nvPr/>
        </p:nvSpPr>
        <p:spPr bwMode="auto">
          <a:xfrm>
            <a:off x="360854" y="268739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neighbor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Behrman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model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然后她去叫邻居伯曼先生来做绘画模特。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教材原句S.eps" descr="id:2147486356;FounderCES"/>
          <p:cNvPicPr/>
          <p:nvPr/>
        </p:nvPicPr>
        <p:blipFill>
          <a:blip r:embed="rId4"/>
          <a:stretch>
            <a:fillRect/>
          </a:stretch>
        </p:blipFill>
        <p:spPr>
          <a:xfrm>
            <a:off x="5375126" y="2478352"/>
            <a:ext cx="6471576" cy="425544"/>
          </a:xfrm>
          <a:prstGeom prst="rect">
            <a:avLst/>
          </a:prstGeom>
        </p:spPr>
      </p:pic>
      <p:sp>
        <p:nvSpPr>
          <p:cNvPr id="4" name="矩形 3"/>
          <p:cNvSpPr/>
          <p:nvPr/>
        </p:nvSpPr>
        <p:spPr>
          <a:xfrm>
            <a:off x="360854" y="4004880"/>
            <a:ext cx="11473012"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Would you mind going to fetch the kids from school</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你去接孩子们放学好吗</a:t>
            </a:r>
            <a:r>
              <a:rPr lang="zh-CN" altLang="zh-CN" sz="2400" b="0" dirty="0">
                <a:solidFill>
                  <a:srgbClr val="000000"/>
                </a:solidFill>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608852"/>
            <a:ext cx="11485848" cy="168424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sb sth/fetch sth for sb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拿来某物给某人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 me some coffee while you’re up.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你起来后给我拿点咖啡来。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 dear and fetch me my coat.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劳驾把外套给拿来。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260145"/>
            <a:ext cx="879819" cy="298464"/>
          </a:xfrm>
          <a:prstGeom prst="rect">
            <a:avLst/>
          </a:prstGeom>
        </p:spPr>
      </p:pic>
    </p:spTree>
    <p:extLst>
      <p:ext uri="{BB962C8B-B14F-4D97-AF65-F5344CB8AC3E}">
        <p14:creationId xmlns:p14="http://schemas.microsoft.com/office/powerpoint/2010/main" val="1736996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72816"/>
            <a:ext cx="11485848" cy="2862322"/>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拿走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指把某物从说话人所在的地方带走。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指把东西带到说话人所在的地方。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fetch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有去有回。</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携带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伴随其他动作发生。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1903277"/>
            <a:ext cx="1653229" cy="385407"/>
          </a:xfrm>
          <a:prstGeom prst="rect">
            <a:avLst/>
          </a:prstGeom>
        </p:spPr>
      </p:pic>
    </p:spTree>
    <p:extLst>
      <p:ext uri="{BB962C8B-B14F-4D97-AF65-F5344CB8AC3E}">
        <p14:creationId xmlns:p14="http://schemas.microsoft.com/office/powerpoint/2010/main" val="10404269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adventure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历险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奇遇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60855" y="1540770"/>
            <a:ext cx="11485848" cy="379033"/>
          </a:xfrm>
          <a:prstGeom prst="rect">
            <a:avLst/>
          </a:prstGeom>
        </p:spPr>
      </p:pic>
      <p:pic>
        <p:nvPicPr>
          <p:cNvPr id="6" name="单词冲关.eps" descr="id:2147486349;FounderCES"/>
          <p:cNvPicPr/>
          <p:nvPr/>
        </p:nvPicPr>
        <p:blipFill>
          <a:blip r:embed="rId4"/>
          <a:stretch>
            <a:fillRect/>
          </a:stretch>
        </p:blipFill>
        <p:spPr>
          <a:xfrm>
            <a:off x="362360" y="2029218"/>
            <a:ext cx="1773912" cy="354263"/>
          </a:xfrm>
          <a:prstGeom prst="rect">
            <a:avLst/>
          </a:prstGeom>
        </p:spPr>
      </p:pic>
      <p:sp>
        <p:nvSpPr>
          <p:cNvPr id="18" name="内容占位符 1"/>
          <p:cNvSpPr txBox="1">
            <a:spLocks/>
          </p:cNvSpPr>
          <p:nvPr/>
        </p:nvSpPr>
        <p:spPr bwMode="auto">
          <a:xfrm>
            <a:off x="360854" y="3440124"/>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literary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adventure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stories.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我最喜欢读文学作品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比如历险故事。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教材原句S.eps" descr="id:2147486356;FounderCES"/>
          <p:cNvPicPr/>
          <p:nvPr/>
        </p:nvPicPr>
        <p:blipFill>
          <a:blip r:embed="rId5"/>
          <a:stretch>
            <a:fillRect/>
          </a:stretch>
        </p:blipFill>
        <p:spPr>
          <a:xfrm>
            <a:off x="5375126" y="3231082"/>
            <a:ext cx="6471576" cy="425544"/>
          </a:xfrm>
          <a:prstGeom prst="rect">
            <a:avLst/>
          </a:prstGeom>
        </p:spPr>
      </p:pic>
      <p:pic>
        <p:nvPicPr>
          <p:cNvPr id="20" name="单词冲关.eps" descr="id:2147486489;FounderCES"/>
          <p:cNvPicPr/>
          <p:nvPr/>
        </p:nvPicPr>
        <p:blipFill>
          <a:blip r:embed="rId4"/>
          <a:stretch>
            <a:fillRect/>
          </a:stretch>
        </p:blipFill>
        <p:spPr>
          <a:xfrm>
            <a:off x="360854" y="2019972"/>
            <a:ext cx="1775418" cy="354564"/>
          </a:xfrm>
          <a:prstGeom prst="rect">
            <a:avLst/>
          </a:prstGeom>
        </p:spPr>
      </p:pic>
      <p:sp>
        <p:nvSpPr>
          <p:cNvPr id="7" name="矩形 6"/>
          <p:cNvSpPr/>
          <p:nvPr/>
        </p:nvSpPr>
        <p:spPr>
          <a:xfrm>
            <a:off x="360854" y="4787915"/>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Life can be so wonderful</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full of adventure and joy.</a:t>
            </a:r>
            <a:r>
              <a:rPr lang="zh-CN" altLang="zh-CN" sz="2400" b="0" spc="-100" dirty="0">
                <a:solidFill>
                  <a:srgbClr val="000000"/>
                </a:solidFill>
                <a:ea typeface="楷体" panose="02010609060101010101" pitchFamily="49" charset="-122"/>
                <a:cs typeface="Times New Roman" panose="02020603050405020304" pitchFamily="18" charset="0"/>
              </a:rPr>
              <a:t>生活如此美妙</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充满了冒险和欢乐。</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Instead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window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counted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backwards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nine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seven...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她凝视着窗外</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倒数着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八</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stare</a:t>
            </a:r>
            <a:r>
              <a:rPr lang="en-US"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凝视</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盯着看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360854" y="3068960"/>
            <a:ext cx="7822584"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stared at the words in complete puzzlement.</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他注视着那些语句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茫然不解。</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361908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840756"/>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stare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凝视；盯着</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stare out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凝视着</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stare sb up and down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上下打量某人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staring sb in the face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显而易见；必定发生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679196"/>
            <a:ext cx="1821926" cy="323119"/>
          </a:xfrm>
          <a:prstGeom prst="rect">
            <a:avLst/>
          </a:prstGeom>
        </p:spPr>
      </p:pic>
    </p:spTree>
    <p:extLst>
      <p:ext uri="{BB962C8B-B14F-4D97-AF65-F5344CB8AC3E}">
        <p14:creationId xmlns:p14="http://schemas.microsoft.com/office/powerpoint/2010/main" val="14682031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disbelief</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不信</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怀疑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Behrman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disbelief.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伯曼不可置信地哭喊道。</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896"/>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Liz stared at us in disbelief as we told her what had happened.</a:t>
            </a:r>
            <a:r>
              <a:rPr lang="zh-CN" altLang="zh-CN" sz="2400" b="0" dirty="0">
                <a:solidFill>
                  <a:srgbClr val="000000"/>
                </a:solidFill>
                <a:ea typeface="楷体" panose="02010609060101010101" pitchFamily="49" charset="-122"/>
                <a:cs typeface="Times New Roman" panose="02020603050405020304" pitchFamily="18" charset="0"/>
              </a:rPr>
              <a:t>当我们告诉利兹所发生的事时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她用怀疑的眼光盯着我们。</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7865230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64836"/>
            <a:ext cx="11485848" cy="1684244"/>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disbelief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难以置信地，怀疑地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gazed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disbelief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told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我告诉她这消息时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她以怀疑的目光注视着我。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2134235"/>
            <a:ext cx="879819" cy="298464"/>
          </a:xfrm>
          <a:prstGeom prst="rect">
            <a:avLst/>
          </a:prstGeom>
        </p:spPr>
      </p:pic>
    </p:spTree>
    <p:extLst>
      <p:ext uri="{BB962C8B-B14F-4D97-AF65-F5344CB8AC3E}">
        <p14:creationId xmlns:p14="http://schemas.microsoft.com/office/powerpoint/2010/main" val="10739508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175432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belief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信仰；信念；相信，信心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beyond belief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令人难以置信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one’s belief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belief is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某人相信</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2754794"/>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devastated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shocked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beyond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belief.</a:t>
            </a:r>
            <a:r>
              <a:rPr lang="en-US" altLang="zh-CN" sz="2400" b="0" dirty="0">
                <a:solidFill>
                  <a:srgbClr val="000000"/>
                </a:solidFill>
                <a:ea typeface="楷体" panose="02010609060101010101" pitchFamily="49" charset="-122"/>
                <a:cs typeface="Times New Roman" panose="02020603050405020304" pitchFamily="18" charset="0"/>
              </a:rPr>
              <a:t>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zh-CN" altLang="zh-CN" sz="2400" b="0" dirty="0">
                <a:solidFill>
                  <a:srgbClr val="000000"/>
                </a:solidFill>
                <a:ea typeface="楷体" panose="02010609060101010101" pitchFamily="49" charset="-122"/>
                <a:cs typeface="Times New Roman" panose="02020603050405020304" pitchFamily="18" charset="0"/>
              </a:rPr>
              <a:t>我们极为震惊</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无法相信所发生的一切。</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a:t>
            </a:r>
            <a:r>
              <a:rPr lang="en-US" altLang="zh-CN" sz="2400" b="0" dirty="0">
                <a:solidFill>
                  <a:srgbClr val="000000"/>
                </a:solidFill>
                <a:ea typeface="楷体" panose="02010609060101010101" pitchFamily="49" charset="-122"/>
                <a:cs typeface="Times New Roman" panose="02020603050405020304" pitchFamily="18" charset="0"/>
              </a:rPr>
              <a:t>’</a:t>
            </a:r>
            <a:r>
              <a:rPr lang="en-US" altLang="zh-CN" sz="2400" b="0" dirty="0">
                <a:solidFill>
                  <a:srgbClr val="000000"/>
                </a:solidFill>
                <a:cs typeface="Times New Roman" panose="02020603050405020304" pitchFamily="18" charset="0"/>
              </a:rPr>
              <a:t>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belief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constant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dripping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wears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away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stone.</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水滴石穿</a:t>
            </a:r>
            <a:r>
              <a:rPr lang="en-US" altLang="zh-CN" sz="2400" b="0" dirty="0">
                <a:solidFill>
                  <a:srgbClr val="000000"/>
                </a:solidFill>
                <a:ea typeface="楷体" panose="02010609060101010101" pitchFamily="49" charset="-122"/>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是我所坚持的信念。</a:t>
            </a:r>
            <a:endParaRPr lang="zh-CN" altLang="en-US" dirty="0"/>
          </a:p>
        </p:txBody>
      </p:sp>
    </p:spTree>
    <p:extLst>
      <p:ext uri="{BB962C8B-B14F-4D97-AF65-F5344CB8AC3E}">
        <p14:creationId xmlns:p14="http://schemas.microsoft.com/office/powerpoint/2010/main" val="3962927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试图做</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8" name="内容占位符 1"/>
          <p:cNvSpPr txBox="1">
            <a:spLocks/>
          </p:cNvSpPr>
          <p:nvPr/>
        </p:nvSpPr>
        <p:spPr bwMode="auto">
          <a:xfrm>
            <a:off x="360854" y="2307213"/>
            <a:ext cx="11485848" cy="179966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a:p>
          <a:p>
            <a:pPr eaLnBrk="1">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paper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Johnsy</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room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drawing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Johnsy</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spirits.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苏拿了几张纸和一支钢笔来到约翰西的房间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开始用钢笔绘画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试着让约翰西打起精神。</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教材原句S.eps" descr="id:2147486356;FounderCES"/>
          <p:cNvPicPr/>
          <p:nvPr/>
        </p:nvPicPr>
        <p:blipFill>
          <a:blip r:embed="rId3"/>
          <a:stretch>
            <a:fillRect/>
          </a:stretch>
        </p:blipFill>
        <p:spPr>
          <a:xfrm>
            <a:off x="5375126" y="2098171"/>
            <a:ext cx="6471576" cy="425544"/>
          </a:xfrm>
          <a:prstGeom prst="rect">
            <a:avLst/>
          </a:prstGeom>
        </p:spPr>
      </p:pic>
      <p:sp>
        <p:nvSpPr>
          <p:cNvPr id="5" name="矩形 4"/>
          <p:cNvSpPr/>
          <p:nvPr/>
        </p:nvSpPr>
        <p:spPr>
          <a:xfrm>
            <a:off x="360854" y="4172887"/>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town is banning plastic bags in an attempt to improve the environment.</a:t>
            </a:r>
            <a:r>
              <a:rPr lang="zh-CN" altLang="zh-CN" sz="2400" b="0" dirty="0">
                <a:solidFill>
                  <a:srgbClr val="000000"/>
                </a:solidFill>
                <a:ea typeface="楷体" panose="02010609060101010101" pitchFamily="49" charset="-122"/>
                <a:cs typeface="Times New Roman" panose="02020603050405020304" pitchFamily="18" charset="0"/>
              </a:rPr>
              <a:t>为改善环境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这个城市禁用塑料袋。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173673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尝试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attempt to do/at doing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试图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努力做某事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first attempt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第一次尝试时</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未遂的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attempted murder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谋杀未遂</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0607322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make</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下决心</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决定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Johnsy</a:t>
            </a:r>
            <a:r>
              <a:rPr lang="en-US" altLang="zh-CN" dirty="0" err="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但是约翰西决心已定。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712"/>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 can’t made up my mind whether to accept the job offer.</a:t>
            </a:r>
            <a:r>
              <a:rPr lang="zh-CN" altLang="zh-CN" sz="2400" b="0" spc="-100" dirty="0">
                <a:solidFill>
                  <a:srgbClr val="000000"/>
                </a:solidFill>
                <a:ea typeface="楷体" panose="02010609060101010101" pitchFamily="49" charset="-122"/>
                <a:cs typeface="Times New Roman" panose="02020603050405020304" pitchFamily="18" charset="0"/>
              </a:rPr>
              <a:t>我还没有决定是否接受这份工作。</a:t>
            </a:r>
            <a:endParaRPr lang="zh-CN" altLang="zh-CN" sz="1050" b="0" spc="-100" dirty="0">
              <a:solidFill>
                <a:srgbClr val="000000"/>
              </a:solidFill>
              <a:cs typeface="Times New Roman" panose="02020603050405020304" pitchFamily="18" charset="0"/>
            </a:endParaRPr>
          </a:p>
        </p:txBody>
      </p:sp>
      <p:sp>
        <p:nvSpPr>
          <p:cNvPr id="7" name="内容占位符 12"/>
          <p:cNvSpPr txBox="1">
            <a:spLocks/>
          </p:cNvSpPr>
          <p:nvPr/>
        </p:nvSpPr>
        <p:spPr bwMode="auto">
          <a:xfrm>
            <a:off x="360854" y="3302528"/>
            <a:ext cx="11485848" cy="2792239"/>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made up of</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组成</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up for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弥补</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sense of</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意识到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the most/best of</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充分利用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full use of</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充分利用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3"/>
          <a:stretch>
            <a:fillRect/>
          </a:stretch>
        </p:blipFill>
        <p:spPr>
          <a:xfrm>
            <a:off x="694606" y="3140968"/>
            <a:ext cx="1821926" cy="323119"/>
          </a:xfrm>
          <a:prstGeom prst="rect">
            <a:avLst/>
          </a:prstGeom>
        </p:spPr>
      </p:pic>
    </p:spTree>
    <p:extLst>
      <p:ext uri="{BB962C8B-B14F-4D97-AF65-F5344CB8AC3E}">
        <p14:creationId xmlns:p14="http://schemas.microsoft.com/office/powerpoint/2010/main" val="292639950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Greenwich Village is a place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where</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art people came together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u="sng">
                <a:solidFill>
                  <a:srgbClr val="F081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hunting for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apartments with north-facing windows and low rents.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格林威治村是艺术人士聚集的地方</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他们在那里寻找窗户朝北</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阴面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且低租金的公寓。</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212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引导定语从句，在从句中作地点状语，修饰先行词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寻找某物</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hunting for...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是现在分词作伴随状语，与句子主语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art people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构成逻辑上的主谓关系。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405015"/>
            <a:ext cx="912981" cy="298464"/>
          </a:xfrm>
          <a:prstGeom prst="rect">
            <a:avLst/>
          </a:prstGeom>
        </p:spPr>
      </p:pic>
    </p:spTree>
    <p:extLst>
      <p:ext uri="{BB962C8B-B14F-4D97-AF65-F5344CB8AC3E}">
        <p14:creationId xmlns:p14="http://schemas.microsoft.com/office/powerpoint/2010/main" val="20261661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solidFill>
            <a:srgbClr val="FCE2D0"/>
          </a:solidFill>
        </p:spPr>
        <p:txBody>
          <a:bodyPr/>
          <a:lstStyle/>
          <a:p>
            <a:pPr hangingPunct="0">
              <a:spcAft>
                <a:spcPts val="0"/>
              </a:spcAft>
            </a:pPr>
            <a:r>
              <a:rPr lang="en-US" altLang="zh-CN" spc="-100" dirty="0">
                <a:solidFill>
                  <a:srgbClr val="F08100"/>
                </a:solidFill>
                <a:latin typeface="Cambria Math" panose="02040503050406030204" pitchFamily="18" charset="0"/>
                <a:ea typeface="MS Mincho"/>
                <a:cs typeface="Cambria Math" panose="02040503050406030204" pitchFamily="18" charset="0"/>
              </a:rPr>
              <a:t>❷</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is not a place in which Miss </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Johnsy</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shall lie sick.</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这里不是琼西小姐生病躺着的地方。</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84784"/>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介词＋关系代词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介词＋关系代词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结构中，如果先行词是人，关系代词用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；如果先行词是物，关系代词用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4015" y="1676823"/>
            <a:ext cx="912981" cy="298464"/>
          </a:xfrm>
          <a:prstGeom prst="rect">
            <a:avLst/>
          </a:prstGeom>
        </p:spPr>
      </p:pic>
      <p:sp>
        <p:nvSpPr>
          <p:cNvPr id="5" name="内容占位符 12"/>
          <p:cNvSpPr txBox="1">
            <a:spLocks/>
          </p:cNvSpPr>
          <p:nvPr/>
        </p:nvSpPr>
        <p:spPr bwMode="auto">
          <a:xfrm>
            <a:off x="360854" y="2870480"/>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介词的确定要根据三个原则：根据先行词的某种习惯搭配；根据定语从句中动词或形容词的某种习惯搭配；根据定语从句的意义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2708920"/>
            <a:ext cx="1821926" cy="323119"/>
          </a:xfrm>
          <a:prstGeom prst="rect">
            <a:avLst/>
          </a:prstGeom>
        </p:spPr>
      </p:pic>
      <p:sp>
        <p:nvSpPr>
          <p:cNvPr id="11" name="矩形 10"/>
          <p:cNvSpPr/>
          <p:nvPr/>
        </p:nvSpPr>
        <p:spPr>
          <a:xfrm>
            <a:off x="391678" y="4091588"/>
            <a:ext cx="11455024" cy="2308324"/>
          </a:xfrm>
          <a:prstGeom prst="rect">
            <a:avLst/>
          </a:prstGeom>
        </p:spPr>
        <p:txBody>
          <a:bodyPr wrap="square">
            <a:spAutoFit/>
          </a:bodyPr>
          <a:lstStyle/>
          <a:p>
            <a:pPr lvl="0"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still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remember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which</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for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first</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你还记得我们第一次见面的那一天吗</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day</a:t>
            </a:r>
            <a:r>
              <a:rPr lang="zh-CN" altLang="zh-CN" sz="2400" b="0" dirty="0">
                <a:solidFill>
                  <a:srgbClr val="000000"/>
                </a:solidFill>
                <a:cs typeface="Times New Roman" panose="02020603050405020304" pitchFamily="18" charset="0"/>
              </a:rPr>
              <a:t>）</a:t>
            </a:r>
          </a:p>
          <a:p>
            <a:pPr lvl="0"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China has lots of nations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one of which is Tujia.</a:t>
            </a:r>
            <a:endParaRPr lang="zh-CN" altLang="zh-CN" sz="2400" b="0" dirty="0">
              <a:solidFill>
                <a:srgbClr val="000000"/>
              </a:solidFill>
              <a:cs typeface="Times New Roman" panose="02020603050405020304" pitchFamily="18" charset="0"/>
            </a:endParaRPr>
          </a:p>
          <a:p>
            <a:pPr lvl="0" eaLnBrk="1">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中国有许多民族</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其中之一为土家族。</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one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of</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which</a:t>
            </a:r>
            <a:r>
              <a:rPr lang="zh-CN" altLang="zh-CN" sz="2400" b="0" dirty="0">
                <a:solidFill>
                  <a:srgbClr val="000000"/>
                </a:solidFill>
                <a:cs typeface="Times New Roman" panose="02020603050405020304" pitchFamily="18" charset="0"/>
              </a:rPr>
              <a:t>）</a:t>
            </a:r>
            <a:endParaRPr lang="zh-CN" altLang="en-US" sz="2400" b="0" dirty="0"/>
          </a:p>
        </p:txBody>
      </p:sp>
    </p:spTree>
    <p:extLst>
      <p:ext uri="{BB962C8B-B14F-4D97-AF65-F5344CB8AC3E}">
        <p14:creationId xmlns:p14="http://schemas.microsoft.com/office/powerpoint/2010/main" val="1320212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200796"/>
            <a:ext cx="11485848" cy="1200329"/>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adventurous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有冒险精神的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adventurer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冒险家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039236"/>
            <a:ext cx="1821926" cy="323119"/>
          </a:xfrm>
          <a:prstGeom prst="rect">
            <a:avLst/>
          </a:prstGeom>
        </p:spPr>
      </p:pic>
      <p:sp>
        <p:nvSpPr>
          <p:cNvPr id="4" name="矩形 3"/>
          <p:cNvSpPr/>
          <p:nvPr/>
        </p:nvSpPr>
        <p:spPr>
          <a:xfrm>
            <a:off x="360854" y="3501008"/>
            <a:ext cx="11485848" cy="1200329"/>
          </a:xfrm>
          <a:prstGeom prst="rect">
            <a:avLst/>
          </a:prstGeom>
        </p:spPr>
        <p:txBody>
          <a:bodyPr wrap="square">
            <a:spAutoFit/>
          </a:bodyPr>
          <a:lstStyle/>
          <a:p>
            <a:pPr>
              <a:lnSpc>
                <a:spcPct val="150000"/>
              </a:lnSpc>
            </a:pPr>
            <a:r>
              <a:rPr lang="en-US" altLang="zh-CN" sz="2400" b="0" dirty="0">
                <a:solidFill>
                  <a:srgbClr val="000000"/>
                </a:solidFill>
                <a:cs typeface="Times New Roman" panose="02020603050405020304" pitchFamily="18" charset="0"/>
              </a:rPr>
              <a:t>adventure</a:t>
            </a:r>
            <a:r>
              <a:rPr lang="zh-CN" altLang="zh-CN" sz="2400" b="0" dirty="0">
                <a:solidFill>
                  <a:srgbClr val="000000"/>
                </a:solidFill>
                <a:cs typeface="Times New Roman" panose="02020603050405020304" pitchFamily="18" charset="0"/>
              </a:rPr>
              <a:t>多用作抽象名词，常用作不可数名词；如果用于指具体冒险的事和行为，则可用作可数名词。</a:t>
            </a:r>
            <a:endParaRPr lang="zh-CN" altLang="en-US" dirty="0"/>
          </a:p>
        </p:txBody>
      </p:sp>
    </p:spTree>
    <p:extLst>
      <p:ext uri="{BB962C8B-B14F-4D97-AF65-F5344CB8AC3E}">
        <p14:creationId xmlns:p14="http://schemas.microsoft.com/office/powerpoint/2010/main" val="42622896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frozen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河</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湖等</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结冰的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冷冻的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冷藏的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360855" y="879791"/>
            <a:ext cx="11473012" cy="384730"/>
          </a:xfrm>
          <a:prstGeom prst="rect">
            <a:avLst/>
          </a:prstGeom>
        </p:spPr>
      </p:pic>
      <p:sp>
        <p:nvSpPr>
          <p:cNvPr id="10" name="内容占位符 1"/>
          <p:cNvSpPr txBox="1">
            <a:spLocks/>
          </p:cNvSpPr>
          <p:nvPr/>
        </p:nvSpPr>
        <p:spPr bwMode="auto">
          <a:xfrm>
            <a:off x="360854" y="2773946"/>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Between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frozen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lake.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在森林和冰冻的湖面之间。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564904"/>
            <a:ext cx="6471576" cy="425544"/>
          </a:xfrm>
          <a:prstGeom prst="rect">
            <a:avLst/>
          </a:prstGeom>
        </p:spPr>
      </p:pic>
      <p:sp>
        <p:nvSpPr>
          <p:cNvPr id="3" name="矩形 2"/>
          <p:cNvSpPr/>
          <p:nvPr/>
        </p:nvSpPr>
        <p:spPr>
          <a:xfrm>
            <a:off x="360854" y="3573016"/>
            <a:ext cx="11473013"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Americans always drive to supermarkets to buy canned and frozen foods for the week.</a:t>
            </a:r>
            <a:r>
              <a:rPr lang="zh-CN" altLang="zh-CN" sz="2400" b="0" dirty="0">
                <a:solidFill>
                  <a:srgbClr val="000000"/>
                </a:solidFill>
                <a:ea typeface="楷体" panose="02010609060101010101" pitchFamily="49" charset="-122"/>
                <a:cs typeface="Times New Roman" panose="02020603050405020304" pitchFamily="18" charset="0"/>
              </a:rPr>
              <a:t>美国人总是开车去超市买一个星期所需的罐头食品和冷冻食品。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764262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900235"/>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nearly freeze to death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差点冻死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freeze with horror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吓呆了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）结冰；（</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）冻僵；（</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）冰冷；冷冻；冷藏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 frozen face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某人冻僵的脸</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freezing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极冷的，严寒的；冰冻的，冰点以下的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freezing cold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严寒；相当冷</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freezing point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冰点</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104120788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appreciation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欣赏</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感激</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认识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different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expressed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appreciation.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讨论他们表达感谢的不同方式</a:t>
            </a:r>
            <a:r>
              <a:rPr lang="zh-CN"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896"/>
            <a:ext cx="11485848"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I would like to express thanks to you all.</a:t>
            </a:r>
            <a:endParaRPr lang="zh-CN" altLang="zh-CN" sz="1050" b="0">
              <a:solidFill>
                <a:srgbClr val="000000"/>
              </a:solidFill>
              <a:cs typeface="Times New Roman" panose="02020603050405020304" pitchFamily="18" charset="0"/>
            </a:endParaRPr>
          </a:p>
          <a:p>
            <a:pPr algn="just">
              <a:lnSpc>
                <a:spcPct val="150000"/>
              </a:lnSpc>
              <a:spcAft>
                <a:spcPts val="0"/>
              </a:spcAft>
            </a:pPr>
            <a:r>
              <a:rPr lang="zh-CN" altLang="zh-CN" sz="2400" b="0">
                <a:solidFill>
                  <a:srgbClr val="000000"/>
                </a:solidFill>
                <a:ea typeface="楷体" panose="02010609060101010101" pitchFamily="49" charset="-122"/>
                <a:cs typeface="Times New Roman" panose="02020603050405020304" pitchFamily="18" charset="0"/>
              </a:rPr>
              <a:t>我向所有的人表示感谢。</a:t>
            </a:r>
            <a:endParaRPr lang="zh-CN" altLang="zh-CN" sz="1050" b="0">
              <a:solidFill>
                <a:srgbClr val="000000"/>
              </a:solidFill>
              <a:cs typeface="Times New Roman" panose="02020603050405020304" pitchFamily="18" charset="0"/>
            </a:endParaRPr>
          </a:p>
        </p:txBody>
      </p:sp>
      <p:sp>
        <p:nvSpPr>
          <p:cNvPr id="7" name="内容占位符 1"/>
          <p:cNvSpPr txBox="1">
            <a:spLocks/>
          </p:cNvSpPr>
          <p:nvPr/>
        </p:nvSpPr>
        <p:spPr bwMode="auto">
          <a:xfrm>
            <a:off x="394016" y="362279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appreciation of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感谢</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817601"/>
            <a:ext cx="879819" cy="298464"/>
          </a:xfrm>
          <a:prstGeom prst="rect">
            <a:avLst/>
          </a:prstGeom>
        </p:spPr>
      </p:pic>
    </p:spTree>
    <p:extLst>
      <p:ext uri="{BB962C8B-B14F-4D97-AF65-F5344CB8AC3E}">
        <p14:creationId xmlns:p14="http://schemas.microsoft.com/office/powerpoint/2010/main" val="11912449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392828"/>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欣赏，赏识；感激，感谢；理解；意识到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appreciate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sb/sb’s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doing...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感激（</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would appreciate it if...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 would be grateful if...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如果</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，某人将不胜感激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231268"/>
            <a:ext cx="1821926" cy="323119"/>
          </a:xfrm>
          <a:prstGeom prst="rect">
            <a:avLst/>
          </a:prstGeom>
        </p:spPr>
      </p:pic>
    </p:spTree>
    <p:extLst>
      <p:ext uri="{BB962C8B-B14F-4D97-AF65-F5344CB8AC3E}">
        <p14:creationId xmlns:p14="http://schemas.microsoft.com/office/powerpoint/2010/main" val="18058082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wander</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徘徊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闲逛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漫步于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wandered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cloud.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我像一片云孤独地闲逛。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89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Without wandering minds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wouldn’t have relativity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Coke or Post-it notes.</a:t>
            </a:r>
            <a:r>
              <a:rPr lang="zh-CN" altLang="zh-CN" sz="2400" b="0" dirty="0">
                <a:solidFill>
                  <a:srgbClr val="000000"/>
                </a:solidFill>
                <a:ea typeface="楷体" panose="02010609060101010101" pitchFamily="49" charset="-122"/>
                <a:cs typeface="Times New Roman" panose="02020603050405020304" pitchFamily="18" charset="0"/>
              </a:rPr>
              <a:t>如果没有遐想</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我们就不会有相对论</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可乐或便利贴。</a:t>
            </a:r>
            <a:endParaRPr lang="zh-CN" altLang="zh-CN" sz="2400" b="0" dirty="0">
              <a:solidFill>
                <a:srgbClr val="000000"/>
              </a:solidFill>
              <a:cs typeface="Times New Roman" panose="02020603050405020304" pitchFamily="18" charset="0"/>
            </a:endParaRPr>
          </a:p>
        </p:txBody>
      </p:sp>
      <p:sp>
        <p:nvSpPr>
          <p:cNvPr id="7" name="内容占位符 1"/>
          <p:cNvSpPr txBox="1">
            <a:spLocks/>
          </p:cNvSpPr>
          <p:nvPr/>
        </p:nvSpPr>
        <p:spPr bwMode="auto">
          <a:xfrm>
            <a:off x="394016" y="36450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wander around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徘徊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828817"/>
            <a:ext cx="879819" cy="298464"/>
          </a:xfrm>
          <a:prstGeom prst="rect">
            <a:avLst/>
          </a:prstGeom>
        </p:spPr>
      </p:pic>
      <p:sp>
        <p:nvSpPr>
          <p:cNvPr id="9" name="内容占位符 12"/>
          <p:cNvSpPr txBox="1">
            <a:spLocks/>
          </p:cNvSpPr>
          <p:nvPr/>
        </p:nvSpPr>
        <p:spPr bwMode="auto">
          <a:xfrm>
            <a:off x="360854" y="4526664"/>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形近词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wonder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想知道；</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奇迹</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知识拓展.eps" descr="id:2147486363;FounderCES"/>
          <p:cNvPicPr/>
          <p:nvPr/>
        </p:nvPicPr>
        <p:blipFill>
          <a:blip r:embed="rId4"/>
          <a:stretch>
            <a:fillRect/>
          </a:stretch>
        </p:blipFill>
        <p:spPr>
          <a:xfrm>
            <a:off x="694606" y="4365104"/>
            <a:ext cx="1821926" cy="323119"/>
          </a:xfrm>
          <a:prstGeom prst="rect">
            <a:avLst/>
          </a:prstGeom>
        </p:spPr>
      </p:pic>
    </p:spTree>
    <p:extLst>
      <p:ext uri="{BB962C8B-B14F-4D97-AF65-F5344CB8AC3E}">
        <p14:creationId xmlns:p14="http://schemas.microsoft.com/office/powerpoint/2010/main" val="19383278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fill</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充满</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填满</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装满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307213"/>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woods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去看森林白雪皑皑。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98171"/>
            <a:ext cx="6471576" cy="425544"/>
          </a:xfrm>
          <a:prstGeom prst="rect">
            <a:avLst/>
          </a:prstGeom>
        </p:spPr>
      </p:pic>
      <p:sp>
        <p:nvSpPr>
          <p:cNvPr id="5" name="矩形 4"/>
          <p:cNvSpPr/>
          <p:nvPr/>
        </p:nvSpPr>
        <p:spPr>
          <a:xfrm>
            <a:off x="360854" y="3042826"/>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canal would soon fill up with mud if not regularly cleaned.</a:t>
            </a:r>
            <a:r>
              <a:rPr lang="zh-CN" altLang="zh-CN" sz="2400" b="0" dirty="0">
                <a:solidFill>
                  <a:srgbClr val="000000"/>
                </a:solidFill>
                <a:ea typeface="楷体" panose="02010609060101010101" pitchFamily="49" charset="-122"/>
                <a:cs typeface="Times New Roman" panose="02020603050405020304" pitchFamily="18" charset="0"/>
              </a:rPr>
              <a:t>这条运河如果不经常清理很快就会积满淤泥。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917491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272804"/>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catch up 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赶上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up 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跟上；与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保持联系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 up 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容忍；忍受</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 up with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而告终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111244"/>
            <a:ext cx="1821926" cy="323119"/>
          </a:xfrm>
          <a:prstGeom prst="rect">
            <a:avLst/>
          </a:prstGeom>
        </p:spPr>
      </p:pic>
    </p:spTree>
    <p:extLst>
      <p:ext uri="{BB962C8B-B14F-4D97-AF65-F5344CB8AC3E}">
        <p14:creationId xmlns:p14="http://schemas.microsoft.com/office/powerpoint/2010/main" val="124845535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is the beauty of the daffodils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depicted in the poem</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这首诗是如何描绘黄水仙之美的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65491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）作后置定语。过去分词（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）作定语时，其逻辑主语就是它所修饰的名词。分词所表示的动作与其所修饰的名词构成动宾关系。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colleges now offer first-year students a course specially designed to help them succeed academically and personally.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大多数大学都为一年级学生开设一门课程</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这门课程专门为他们设计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以帮助他们在学业和个人发展方面取得成功。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846949"/>
            <a:ext cx="912981" cy="298464"/>
          </a:xfrm>
          <a:prstGeom prst="rect">
            <a:avLst/>
          </a:prstGeom>
        </p:spPr>
      </p:pic>
    </p:spTree>
    <p:extLst>
      <p:ext uri="{BB962C8B-B14F-4D97-AF65-F5344CB8AC3E}">
        <p14:creationId xmlns:p14="http://schemas.microsoft.com/office/powerpoint/2010/main" val="6922854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a:spLocks/>
          </p:cNvSpPr>
          <p:nvPr/>
        </p:nvSpPr>
        <p:spPr bwMode="auto">
          <a:xfrm>
            <a:off x="360854" y="198884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本句含有定语从句，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expressed their appreciation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的定语从句部分。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2"/>
          <a:stretch>
            <a:fillRect/>
          </a:stretch>
        </p:blipFill>
        <p:spPr>
          <a:xfrm>
            <a:off x="394015" y="2180879"/>
            <a:ext cx="912981" cy="298464"/>
          </a:xfrm>
          <a:prstGeom prst="rect">
            <a:avLst/>
          </a:prstGeom>
        </p:spPr>
      </p:pic>
      <p:sp>
        <p:nvSpPr>
          <p:cNvPr id="6" name="内容占位符 5"/>
          <p:cNvSpPr>
            <a:spLocks noGrp="1"/>
          </p:cNvSpPr>
          <p:nvPr>
            <p:ph idx="1"/>
          </p:nvPr>
        </p:nvSpPr>
        <p:spPr>
          <a:xfrm>
            <a:off x="360854" y="746120"/>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❷</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 the different ways they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expressed their appreciation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讨论他们表达感谢的不同方式。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2"/>
          <p:cNvSpPr txBox="1">
            <a:spLocks/>
          </p:cNvSpPr>
          <p:nvPr/>
        </p:nvSpPr>
        <p:spPr bwMode="auto">
          <a:xfrm>
            <a:off x="360854" y="2870480"/>
            <a:ext cx="11485848" cy="175432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way</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后接定语从句的用法</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引导词在从句中作主语或宾语时，用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that/which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，作宾语时可省略。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引导词在从句中作方式状语时，用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that/in which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或省略</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3"/>
          <a:stretch>
            <a:fillRect/>
          </a:stretch>
        </p:blipFill>
        <p:spPr>
          <a:xfrm>
            <a:off x="694606" y="2708920"/>
            <a:ext cx="1821926" cy="323119"/>
          </a:xfrm>
          <a:prstGeom prst="rect">
            <a:avLst/>
          </a:prstGeom>
        </p:spPr>
      </p:pic>
      <p:sp>
        <p:nvSpPr>
          <p:cNvPr id="3" name="矩形 2"/>
          <p:cNvSpPr/>
          <p:nvPr/>
        </p:nvSpPr>
        <p:spPr>
          <a:xfrm>
            <a:off x="360854" y="4734197"/>
            <a:ext cx="11485848" cy="830997"/>
          </a:xfrm>
          <a:prstGeom prst="rect">
            <a:avLst/>
          </a:prstGeom>
        </p:spPr>
        <p:txBody>
          <a:bodyPr wrap="square">
            <a:spAutoFit/>
          </a:bodyPr>
          <a:lstStyle/>
          <a:p>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admired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way</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in</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which/that</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solved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a:t>
            </a:r>
            <a:r>
              <a:rPr lang="zh-CN" altLang="zh-CN" sz="2400" b="0" dirty="0">
                <a:solidFill>
                  <a:srgbClr val="000000"/>
                </a:solidFill>
                <a:ea typeface="楷体" panose="02010609060101010101" pitchFamily="49" charset="-122"/>
                <a:cs typeface="Times New Roman" panose="02020603050405020304" pitchFamily="18" charset="0"/>
              </a:rPr>
              <a:t>我们钦佩他解决那个问题的方法。</a:t>
            </a:r>
            <a:endParaRPr lang="zh-CN" altLang="en-US" sz="2400" b="0" dirty="0"/>
          </a:p>
        </p:txBody>
      </p:sp>
    </p:spTree>
    <p:extLst>
      <p:ext uri="{BB962C8B-B14F-4D97-AF65-F5344CB8AC3E}">
        <p14:creationId xmlns:p14="http://schemas.microsoft.com/office/powerpoint/2010/main" val="287235684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desperation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绝望</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拼命</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不顾一切</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10" name="图片 9"/>
          <p:cNvPicPr>
            <a:picLocks noChangeAspect="1"/>
          </p:cNvPicPr>
          <p:nvPr/>
        </p:nvPicPr>
        <p:blipFill>
          <a:blip r:embed="rId3">
            <a:clrChange>
              <a:clrFrom>
                <a:srgbClr val="FFFFFF"/>
              </a:clrFrom>
              <a:clrTo>
                <a:srgbClr val="FFFFFF">
                  <a:alpha val="0"/>
                </a:srgbClr>
              </a:clrTo>
            </a:clrChange>
          </a:blip>
          <a:stretch>
            <a:fillRect/>
          </a:stretch>
        </p:blipFill>
        <p:spPr>
          <a:xfrm>
            <a:off x="360854" y="864734"/>
            <a:ext cx="11489374" cy="373779"/>
          </a:xfrm>
          <a:prstGeom prst="rect">
            <a:avLst/>
          </a:prstGeom>
        </p:spPr>
      </p:pic>
      <p:sp>
        <p:nvSpPr>
          <p:cNvPr id="9" name="内容占位符 1"/>
          <p:cNvSpPr txBox="1">
            <a:spLocks/>
          </p:cNvSpPr>
          <p:nvPr/>
        </p:nvSpPr>
        <p:spPr bwMode="auto">
          <a:xfrm>
            <a:off x="360854" y="2811269"/>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endParaRPr lang="en-US" altLang="zh-CN" sz="500" dirty="0" smtClean="0"/>
          </a:p>
          <a:p>
            <a:pPr eaLnBrk="1">
              <a:spcAft>
                <a:spcPts val="0"/>
              </a:spcAft>
            </a:pP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swimming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towards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desperation.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救命啊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救命啊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我大喊着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绝望地朝船游去。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602227"/>
            <a:ext cx="6471576" cy="425544"/>
          </a:xfrm>
          <a:prstGeom prst="rect">
            <a:avLst/>
          </a:prstGeom>
        </p:spPr>
      </p:pic>
      <p:sp>
        <p:nvSpPr>
          <p:cNvPr id="3" name="矩形 2"/>
          <p:cNvSpPr/>
          <p:nvPr/>
        </p:nvSpPr>
        <p:spPr>
          <a:xfrm>
            <a:off x="360854" y="4149080"/>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In desperation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I’m desperate for a solution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desperately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we didn’t come up with anything.</a:t>
            </a:r>
            <a:r>
              <a:rPr lang="zh-CN" altLang="zh-CN" sz="2400" b="0" dirty="0">
                <a:solidFill>
                  <a:srgbClr val="000000"/>
                </a:solidFill>
                <a:ea typeface="楷体" panose="02010609060101010101" pitchFamily="49" charset="-122"/>
                <a:cs typeface="Times New Roman" panose="02020603050405020304" pitchFamily="18" charset="0"/>
              </a:rPr>
              <a:t>绝望之下</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我非常想要一个解决方法</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但令人绝望的是</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我们却什么都没有想出来。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719113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absorbing</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十分吸引人的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引人入胜的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Reasons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读书的理由</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引人入胜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896"/>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became the absorbing topic of village talk immediately.</a:t>
            </a:r>
            <a:r>
              <a:rPr lang="zh-CN" altLang="zh-CN" sz="2400" b="0" dirty="0">
                <a:solidFill>
                  <a:srgbClr val="000000"/>
                </a:solidFill>
                <a:ea typeface="楷体" panose="02010609060101010101" pitchFamily="49" charset="-122"/>
                <a:cs typeface="Times New Roman" panose="02020603050405020304" pitchFamily="18" charset="0"/>
              </a:rPr>
              <a:t>这立刻成为全村人谈论的热门话题。 </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043179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TS8.eps" descr="id:2147486377;FounderCES"/>
          <p:cNvPicPr/>
          <p:nvPr/>
        </p:nvPicPr>
        <p:blipFill>
          <a:blip r:embed="rId2"/>
          <a:stretch>
            <a:fillRect/>
          </a:stretch>
        </p:blipFill>
        <p:spPr>
          <a:xfrm>
            <a:off x="394016" y="2072181"/>
            <a:ext cx="879819" cy="298464"/>
          </a:xfrm>
          <a:prstGeom prst="rect">
            <a:avLst/>
          </a:prstGeom>
        </p:spPr>
      </p:pic>
      <p:sp>
        <p:nvSpPr>
          <p:cNvPr id="4" name="内容占位符 3"/>
          <p:cNvSpPr>
            <a:spLocks noGrp="1"/>
          </p:cNvSpPr>
          <p:nvPr>
            <p:ph idx="1"/>
          </p:nvPr>
        </p:nvSpPr>
        <p:spPr>
          <a:xfrm>
            <a:off x="360854" y="1898248"/>
            <a:ext cx="11485848" cy="57624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desperation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绝望地，不顾一切地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2"/>
          <p:cNvSpPr txBox="1">
            <a:spLocks/>
          </p:cNvSpPr>
          <p:nvPr/>
        </p:nvSpPr>
        <p:spPr bwMode="auto">
          <a:xfrm>
            <a:off x="360854" y="2752868"/>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desperate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不顾一切的，令人绝望的；极度渴望的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desperate for/to do sth</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极度渴望做</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desperately </a:t>
            </a:r>
            <a:r>
              <a:rPr lang="en-US" altLang="zh-CN"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拼命地；绝望地；极度地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3"/>
          <a:stretch>
            <a:fillRect/>
          </a:stretch>
        </p:blipFill>
        <p:spPr>
          <a:xfrm>
            <a:off x="694606" y="2591308"/>
            <a:ext cx="1821926" cy="323119"/>
          </a:xfrm>
          <a:prstGeom prst="rect">
            <a:avLst/>
          </a:prstGeom>
        </p:spPr>
      </p:pic>
    </p:spTree>
    <p:extLst>
      <p:ext uri="{BB962C8B-B14F-4D97-AF65-F5344CB8AC3E}">
        <p14:creationId xmlns:p14="http://schemas.microsoft.com/office/powerpoint/2010/main" val="18911107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strike</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打</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击</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撞</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突然发生不幸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罢工</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打击</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000000"/>
                </a:solidFill>
                <a:uFill>
                  <a:solidFill>
                    <a:srgbClr val="D7FFE8"/>
                  </a:solidFill>
                </a:uFill>
                <a:latin typeface="Times New Roman" panose="02020603050405020304" pitchFamily="18" charset="0"/>
                <a:ea typeface="宋体" panose="02010600030101010101" pitchFamily="2" charset="-122"/>
                <a:cs typeface="Times New Roman" panose="02020603050405020304" pitchFamily="18" charset="0"/>
              </a:rPr>
              <a:t>struck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就在这时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一个坚硬的东西撞了我一下。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776"/>
            <a:ext cx="7534552"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Strike while the iron is hot. </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谚语</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趁热打铁。</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479366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900235"/>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in/on the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＋身体部位　 打某人（</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身体</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struck by/on/with...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打动，迷恋</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strikes sb that/how ...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某人突然想到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on/upon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突然想到（</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某个想法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strike back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回击，反击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on strike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罢工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 on strike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举行罢工</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5583039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depend</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依靠</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依赖</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取决于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9890"/>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Conseil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preservation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alone.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康赛尔不得不托着我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保全我们两个人生命的重担落在他一个人身上。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60848"/>
            <a:ext cx="6471576" cy="425544"/>
          </a:xfrm>
          <a:prstGeom prst="rect">
            <a:avLst/>
          </a:prstGeom>
        </p:spPr>
      </p:pic>
      <p:sp>
        <p:nvSpPr>
          <p:cNvPr id="5" name="矩形 4"/>
          <p:cNvSpPr/>
          <p:nvPr/>
        </p:nvSpPr>
        <p:spPr>
          <a:xfrm>
            <a:off x="378066" y="3573016"/>
            <a:ext cx="11468636"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With the first job</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he wouldn’t depend on his parents for money any more. </a:t>
            </a:r>
            <a:r>
              <a:rPr lang="zh-CN" altLang="zh-CN" sz="2400" b="0" dirty="0">
                <a:solidFill>
                  <a:srgbClr val="000000"/>
                </a:solidFill>
                <a:ea typeface="楷体" panose="02010609060101010101" pitchFamily="49" charset="-122"/>
                <a:cs typeface="Times New Roman" panose="02020603050405020304" pitchFamily="18" charset="0"/>
              </a:rPr>
              <a:t>由于有了第一份工作</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他花钱不再依靠父母了。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283658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683165"/>
            <a:ext cx="11485848" cy="1200329"/>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依靠某人供给某物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depend on/upon it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指望；对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深信不疑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521605"/>
            <a:ext cx="1821926" cy="323119"/>
          </a:xfrm>
          <a:prstGeom prst="rect">
            <a:avLst/>
          </a:prstGeom>
        </p:spPr>
      </p:pic>
      <p:sp>
        <p:nvSpPr>
          <p:cNvPr id="3" name="矩形 2"/>
          <p:cNvSpPr/>
          <p:nvPr/>
        </p:nvSpPr>
        <p:spPr>
          <a:xfrm>
            <a:off x="360854" y="2970818"/>
            <a:ext cx="11485848" cy="175432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That depends./It all depends.</a:t>
            </a:r>
            <a:r>
              <a:rPr lang="zh-CN" altLang="zh-CN" sz="2400" b="0" dirty="0">
                <a:solidFill>
                  <a:srgbClr val="000000"/>
                </a:solidFill>
                <a:ea typeface="楷体" panose="02010609060101010101" pitchFamily="49" charset="-122"/>
                <a:cs typeface="Times New Roman" panose="02020603050405020304" pitchFamily="18" charset="0"/>
              </a:rPr>
              <a:t>视情况而定。</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Happiness doesn’t depend upon who you are or what you have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it merely depends upon what you think.</a:t>
            </a:r>
            <a:r>
              <a:rPr lang="zh-CN" altLang="zh-CN" sz="2400" b="0" dirty="0">
                <a:solidFill>
                  <a:srgbClr val="000000"/>
                </a:solidFill>
                <a:ea typeface="楷体" panose="02010609060101010101" pitchFamily="49" charset="-122"/>
                <a:cs typeface="Times New Roman" panose="02020603050405020304" pitchFamily="18" charset="0"/>
              </a:rPr>
              <a:t>幸福不是取决于你是谁或者你拥有什么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而仅仅取决于你的心态。</a:t>
            </a:r>
            <a:endParaRPr lang="zh-CN" altLang="en-US" dirty="0"/>
          </a:p>
        </p:txBody>
      </p:sp>
    </p:spTree>
    <p:extLst>
      <p:ext uri="{BB962C8B-B14F-4D97-AF65-F5344CB8AC3E}">
        <p14:creationId xmlns:p14="http://schemas.microsoft.com/office/powerpoint/2010/main" val="37344223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so/such...as</a:t>
            </a:r>
            <a:r>
              <a:rPr lang="en-US"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如此</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以至于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swim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如果主人能抓牢我的肩膀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主人会游得轻松很多。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7" name="矩形 6"/>
          <p:cNvSpPr/>
          <p:nvPr/>
        </p:nvSpPr>
        <p:spPr>
          <a:xfrm>
            <a:off x="360854" y="3068776"/>
            <a:ext cx="11485848"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The girl was so kind as to help the old man get off the bus.</a:t>
            </a:r>
            <a:r>
              <a:rPr lang="zh-CN" altLang="zh-CN" sz="2400" b="0">
                <a:solidFill>
                  <a:srgbClr val="000000"/>
                </a:solidFill>
                <a:ea typeface="楷体" panose="02010609060101010101" pitchFamily="49" charset="-122"/>
                <a:cs typeface="Times New Roman" panose="02020603050405020304" pitchFamily="18" charset="0"/>
              </a:rPr>
              <a:t>这个女孩心地如此善良</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帮助那位老人下了公交车。</a:t>
            </a:r>
            <a:endParaRPr lang="zh-CN" altLang="zh-CN" sz="1050" b="0">
              <a:solidFill>
                <a:srgbClr val="000000"/>
              </a:solidFill>
              <a:cs typeface="Times New Roman" panose="02020603050405020304" pitchFamily="18" charset="0"/>
            </a:endParaRPr>
          </a:p>
        </p:txBody>
      </p:sp>
      <p:sp>
        <p:nvSpPr>
          <p:cNvPr id="8" name="内容占位符 12"/>
          <p:cNvSpPr txBox="1">
            <a:spLocks/>
          </p:cNvSpPr>
          <p:nvPr/>
        </p:nvSpPr>
        <p:spPr bwMode="auto">
          <a:xfrm>
            <a:off x="360854" y="4460919"/>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该结构意为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以至于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，其中不定式充当结果状语，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一般修饰形容词或副词，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修饰名词。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知识拓展.eps" descr="id:2147486363;FounderCES"/>
          <p:cNvPicPr/>
          <p:nvPr/>
        </p:nvPicPr>
        <p:blipFill>
          <a:blip r:embed="rId3"/>
          <a:stretch>
            <a:fillRect/>
          </a:stretch>
        </p:blipFill>
        <p:spPr>
          <a:xfrm>
            <a:off x="694606" y="4299359"/>
            <a:ext cx="1821926" cy="323119"/>
          </a:xfrm>
          <a:prstGeom prst="rect">
            <a:avLst/>
          </a:prstGeom>
        </p:spPr>
      </p:pic>
    </p:spTree>
    <p:extLst>
      <p:ext uri="{BB962C8B-B14F-4D97-AF65-F5344CB8AC3E}">
        <p14:creationId xmlns:p14="http://schemas.microsoft.com/office/powerpoint/2010/main" val="15598278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crash was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violent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have no clear recollection of falling from the boat.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撞击实在是太猛烈了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我记不清自己是怎么从船上摔下来的。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70892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句中包含了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这一固定结构，意为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以至于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such bad weather that we had to stay home all the day.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天气是如此糟糕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以至于我们不得不整天待在家里。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my memory became so large that even I couldn’t believe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我的记忆存储量变得如此之大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连我自己都不能相信</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900959"/>
            <a:ext cx="912981" cy="298464"/>
          </a:xfrm>
          <a:prstGeom prst="rect">
            <a:avLst/>
          </a:prstGeom>
        </p:spPr>
      </p:pic>
    </p:spTree>
    <p:extLst>
      <p:ext uri="{BB962C8B-B14F-4D97-AF65-F5344CB8AC3E}">
        <p14:creationId xmlns:p14="http://schemas.microsoft.com/office/powerpoint/2010/main" val="6253718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4454233"/>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so...that...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句型的常见形式：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many/much/few/little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少</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such...that...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句型的常见形式：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可数名词复数或不可数名词</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so/such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放在句首时，主句要用部分倒装语序。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16626986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held onto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I felt that I was being drawn 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I was brought to the surface of the water</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chest collapsed—my eyes closed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unconscious.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我紧紧地抓住了它</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我觉得有人往上拉我</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把我拉出了水面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我的胸部不胀了</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眼睛紧闭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失去了知觉。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6896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unconscious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为形容词作状语，表示主语的状态或情况。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returned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and hungry.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他们回到了家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又累又饿。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4015" y="3260999"/>
            <a:ext cx="912981" cy="298464"/>
          </a:xfrm>
          <a:prstGeom prst="rect">
            <a:avLst/>
          </a:prstGeom>
        </p:spPr>
      </p:pic>
    </p:spTree>
    <p:extLst>
      <p:ext uri="{BB962C8B-B14F-4D97-AF65-F5344CB8AC3E}">
        <p14:creationId xmlns:p14="http://schemas.microsoft.com/office/powerpoint/2010/main" val="33122980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006384"/>
            <a:ext cx="11485848" cy="1754326"/>
          </a:xfrm>
          <a:solidFill>
            <a:srgbClr val="E6E1EF"/>
          </a:solidFill>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）作状语：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分析谓语动词发生时，主语所处的状态或情况。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形容词作状语在句中还可以表示行为方式或伴随状况、原因、时间或条件等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844824"/>
            <a:ext cx="1821926" cy="323119"/>
          </a:xfrm>
          <a:prstGeom prst="rect">
            <a:avLst/>
          </a:prstGeom>
        </p:spPr>
      </p:pic>
      <p:sp>
        <p:nvSpPr>
          <p:cNvPr id="3" name="矩形 2"/>
          <p:cNvSpPr/>
          <p:nvPr/>
        </p:nvSpPr>
        <p:spPr>
          <a:xfrm>
            <a:off x="360854" y="3819975"/>
            <a:ext cx="11485848" cy="1130246"/>
          </a:xfrm>
          <a:prstGeom prst="rect">
            <a:avLst/>
          </a:prstGeom>
        </p:spPr>
        <p:txBody>
          <a:bodyPr wrap="square">
            <a:spAutoFit/>
          </a:bodyPr>
          <a:lstStyle/>
          <a:p>
            <a:pPr>
              <a:lnSpc>
                <a:spcPct val="150000"/>
              </a:lnSpc>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For a moment I just stood there</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and saw the deep water</a:t>
            </a:r>
            <a:r>
              <a:rPr lang="zh-CN" altLang="zh-CN" sz="2400" b="0">
                <a:solidFill>
                  <a:srgbClr val="000000"/>
                </a:solidFill>
                <a:cs typeface="Times New Roman" panose="02020603050405020304" pitchFamily="18" charset="0"/>
              </a:rPr>
              <a:t>，</a:t>
            </a:r>
            <a:r>
              <a:rPr lang="en-US" altLang="zh-CN" sz="2400" b="0">
                <a:solidFill>
                  <a:srgbClr val="000000"/>
                </a:solidFill>
                <a:cs typeface="Times New Roman" panose="02020603050405020304" pitchFamily="18" charset="0"/>
              </a:rPr>
              <a:t>afraid.</a:t>
            </a:r>
            <a:r>
              <a:rPr lang="zh-CN" altLang="zh-CN" sz="2400" b="0">
                <a:solidFill>
                  <a:srgbClr val="000000"/>
                </a:solidFill>
                <a:ea typeface="楷体" panose="02010609060101010101" pitchFamily="49" charset="-122"/>
                <a:cs typeface="Times New Roman" panose="02020603050405020304" pitchFamily="18" charset="0"/>
              </a:rPr>
              <a:t>我在那儿呆呆地站了一会儿</a:t>
            </a:r>
            <a:r>
              <a:rPr lang="zh-CN" altLang="zh-CN" sz="2400" b="0">
                <a:solidFill>
                  <a:srgbClr val="000000"/>
                </a:solidFill>
                <a:cs typeface="Times New Roman" panose="02020603050405020304" pitchFamily="18" charset="0"/>
              </a:rPr>
              <a:t>，</a:t>
            </a:r>
            <a:r>
              <a:rPr lang="zh-CN" altLang="zh-CN" sz="2400" b="0">
                <a:solidFill>
                  <a:srgbClr val="000000"/>
                </a:solidFill>
                <a:ea typeface="楷体" panose="02010609060101010101" pitchFamily="49" charset="-122"/>
                <a:cs typeface="Times New Roman" panose="02020603050405020304" pitchFamily="18" charset="0"/>
              </a:rPr>
              <a:t>非常害怕地看着深水。</a:t>
            </a:r>
            <a:endParaRPr lang="zh-CN" altLang="en-US" b="0" dirty="0"/>
          </a:p>
        </p:txBody>
      </p:sp>
    </p:spTree>
    <p:extLst>
      <p:ext uri="{BB962C8B-B14F-4D97-AF65-F5344CB8AC3E}">
        <p14:creationId xmlns:p14="http://schemas.microsoft.com/office/powerpoint/2010/main" val="3148067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02782"/>
            <a:ext cx="11485848" cy="2862322"/>
          </a:xfrm>
          <a:solidFill>
            <a:srgbClr val="E6E1EF"/>
          </a:solidFill>
        </p:spPr>
        <p:txBody>
          <a:bodyPr/>
          <a:lstStyle/>
          <a:p>
            <a:pPr indent="18827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 </a:t>
            </a:r>
            <a:r>
              <a:rPr lang="en-US" altLang="zh-CN"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吸收；吸引；使专心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 one’s attention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吸引某人的注意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中吸收</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 oneself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absorbed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全神贯注于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absorbed by/into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所吸引，被</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吞并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70574" y="1664387"/>
            <a:ext cx="1821926" cy="323119"/>
          </a:xfrm>
          <a:prstGeom prst="rect">
            <a:avLst/>
          </a:prstGeom>
        </p:spPr>
      </p:pic>
    </p:spTree>
    <p:extLst>
      <p:ext uri="{BB962C8B-B14F-4D97-AF65-F5344CB8AC3E}">
        <p14:creationId xmlns:p14="http://schemas.microsoft.com/office/powerpoint/2010/main" val="28306338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❸</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blow produced a sound of metal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incredible though it may be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 seemed as if</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made of metal plates.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撞击时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这东西发出金属的声音</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虽然听起来不可思议</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但它似乎就像用铁板做成的。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60836"/>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seemed/seems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that/as 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对某人来说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）似乎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，引导表语从句或方式状语从句。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seemed to me as if a cry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answered him. </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对我来说似乎是哭声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他回答道。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Listen to the thunder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seems as if it is going to rain.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听这雷声</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天似乎要下雨了。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4015" y="2752875"/>
            <a:ext cx="912981" cy="298464"/>
          </a:xfrm>
          <a:prstGeom prst="rect">
            <a:avLst/>
          </a:prstGeom>
        </p:spPr>
      </p:pic>
      <p:sp>
        <p:nvSpPr>
          <p:cNvPr id="7" name="内容占位符 12"/>
          <p:cNvSpPr txBox="1">
            <a:spLocks/>
          </p:cNvSpPr>
          <p:nvPr/>
        </p:nvSpPr>
        <p:spPr bwMode="auto">
          <a:xfrm>
            <a:off x="360854" y="5012992"/>
            <a:ext cx="11485848" cy="576248"/>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though</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似乎，好像</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用法相同。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3"/>
          <a:stretch>
            <a:fillRect/>
          </a:stretch>
        </p:blipFill>
        <p:spPr>
          <a:xfrm>
            <a:off x="694606" y="4851432"/>
            <a:ext cx="1821926" cy="323119"/>
          </a:xfrm>
          <a:prstGeom prst="rect">
            <a:avLst/>
          </a:prstGeom>
        </p:spPr>
      </p:pic>
    </p:spTree>
    <p:extLst>
      <p:ext uri="{BB962C8B-B14F-4D97-AF65-F5344CB8AC3E}">
        <p14:creationId xmlns:p14="http://schemas.microsoft.com/office/powerpoint/2010/main" val="141813398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aboard</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prep</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在</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飞机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火车</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上</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飞机</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火车</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单词冲关.eps" descr="id:2147486489;FounderCES"/>
          <p:cNvPicPr/>
          <p:nvPr/>
        </p:nvPicPr>
        <p:blipFill>
          <a:blip r:embed="rId2"/>
          <a:stretch>
            <a:fillRect/>
          </a:stretch>
        </p:blipFill>
        <p:spPr>
          <a:xfrm>
            <a:off x="360854" y="1356873"/>
            <a:ext cx="1775418" cy="354564"/>
          </a:xfrm>
          <a:prstGeom prst="rect">
            <a:avLst/>
          </a:prstGeom>
        </p:spPr>
      </p:pic>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360854" y="864734"/>
            <a:ext cx="11485848" cy="390909"/>
          </a:xfrm>
          <a:prstGeom prst="rect">
            <a:avLst/>
          </a:prstGeom>
        </p:spPr>
      </p:pic>
      <p:sp>
        <p:nvSpPr>
          <p:cNvPr id="10" name="内容占位符 1"/>
          <p:cNvSpPr txBox="1">
            <a:spLocks/>
          </p:cNvSpPr>
          <p:nvPr/>
        </p:nvSpPr>
        <p:spPr bwMode="auto">
          <a:xfrm>
            <a:off x="360854" y="2773946"/>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000000"/>
                </a:solidFill>
                <a:uFill>
                  <a:solidFill>
                    <a:srgbClr val="D7FFE8"/>
                  </a:solidFill>
                </a:uFill>
                <a:latin typeface="Times New Roman" panose="02020603050405020304" pitchFamily="18" charset="0"/>
                <a:ea typeface="宋体" panose="02010600030101010101" pitchFamily="2" charset="-122"/>
                <a:cs typeface="Times New Roman" panose="02020603050405020304" pitchFamily="18" charset="0"/>
              </a:rPr>
              <a:t>aboard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machine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shook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darkness.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我们现在在机器上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我在黑暗中冷得发抖。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教材原句S.eps" descr="id:2147486356;FounderCES"/>
          <p:cNvPicPr/>
          <p:nvPr/>
        </p:nvPicPr>
        <p:blipFill>
          <a:blip r:embed="rId4"/>
          <a:stretch>
            <a:fillRect/>
          </a:stretch>
        </p:blipFill>
        <p:spPr>
          <a:xfrm>
            <a:off x="5375126" y="2564904"/>
            <a:ext cx="6471576" cy="425544"/>
          </a:xfrm>
          <a:prstGeom prst="rect">
            <a:avLst/>
          </a:prstGeom>
        </p:spPr>
      </p:pic>
      <p:sp>
        <p:nvSpPr>
          <p:cNvPr id="3" name="矩形 2"/>
          <p:cNvSpPr/>
          <p:nvPr/>
        </p:nvSpPr>
        <p:spPr>
          <a:xfrm>
            <a:off x="360854" y="414908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After five hours of waiting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they finally went aboard the ship. </a:t>
            </a:r>
            <a:r>
              <a:rPr lang="zh-CN" altLang="zh-CN" sz="2400" b="0" dirty="0">
                <a:solidFill>
                  <a:srgbClr val="000000"/>
                </a:solidFill>
                <a:ea typeface="楷体" panose="02010609060101010101" pitchFamily="49" charset="-122"/>
                <a:cs typeface="Times New Roman" panose="02020603050405020304" pitchFamily="18" charset="0"/>
              </a:rPr>
              <a:t>等待</a:t>
            </a:r>
            <a:r>
              <a:rPr lang="en-US" altLang="zh-CN" sz="2400" b="0" dirty="0">
                <a:solidFill>
                  <a:srgbClr val="000000"/>
                </a:solidFill>
                <a:cs typeface="Times New Roman" panose="02020603050405020304" pitchFamily="18" charset="0"/>
              </a:rPr>
              <a:t>5</a:t>
            </a:r>
            <a:r>
              <a:rPr lang="zh-CN" altLang="zh-CN" sz="2400" b="0" dirty="0">
                <a:solidFill>
                  <a:srgbClr val="000000"/>
                </a:solidFill>
                <a:ea typeface="楷体" panose="02010609060101010101" pitchFamily="49" charset="-122"/>
                <a:cs typeface="Times New Roman" panose="02020603050405020304" pitchFamily="18" charset="0"/>
              </a:rPr>
              <a:t>个小时后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他们最终上船了。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9056414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654456"/>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abroad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在国外，到国外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board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上船（</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火车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公共汽车等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寄宿；</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木板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broad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宽的，广阔的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2492896"/>
            <a:ext cx="1821926" cy="323119"/>
          </a:xfrm>
          <a:prstGeom prst="rect">
            <a:avLst/>
          </a:prstGeom>
        </p:spPr>
      </p:pic>
    </p:spTree>
    <p:extLst>
      <p:ext uri="{BB962C8B-B14F-4D97-AF65-F5344CB8AC3E}">
        <p14:creationId xmlns:p14="http://schemas.microsoft.com/office/powerpoint/2010/main" val="26926153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comfort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安慰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抚慰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舒适感</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满足感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completely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words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knew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Conseil</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我并不完全相信我所说的话</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但我知道他们会安慰奈德和康塞尔。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068960"/>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 Within hours of the news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Helen arrived to comfort her heartbroken friends.</a:t>
            </a:r>
            <a:r>
              <a:rPr lang="zh-CN" altLang="zh-CN" sz="2400" b="0" dirty="0">
                <a:solidFill>
                  <a:srgbClr val="000000"/>
                </a:solidFill>
                <a:ea typeface="楷体" panose="02010609060101010101" pitchFamily="49" charset="-122"/>
                <a:cs typeface="Times New Roman" panose="02020603050405020304" pitchFamily="18" charset="0"/>
              </a:rPr>
              <a:t>得到消息几小时后</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海伦赶来安慰她心碎的朋友。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7192153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95272"/>
            <a:ext cx="11485848" cy="1130246"/>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comfort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）舒服地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comfort from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中得到安慰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8.eps" descr="id:2147486377;FounderCES"/>
          <p:cNvPicPr/>
          <p:nvPr/>
        </p:nvPicPr>
        <p:blipFill>
          <a:blip r:embed="rId2"/>
          <a:stretch>
            <a:fillRect/>
          </a:stretch>
        </p:blipFill>
        <p:spPr>
          <a:xfrm>
            <a:off x="360854" y="1844824"/>
            <a:ext cx="879819" cy="298464"/>
          </a:xfrm>
          <a:prstGeom prst="rect">
            <a:avLst/>
          </a:prstGeom>
        </p:spPr>
      </p:pic>
      <p:sp>
        <p:nvSpPr>
          <p:cNvPr id="5" name="内容占位符 12"/>
          <p:cNvSpPr txBox="1">
            <a:spLocks/>
          </p:cNvSpPr>
          <p:nvPr/>
        </p:nvSpPr>
        <p:spPr bwMode="auto">
          <a:xfrm>
            <a:off x="360854" y="3579227"/>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舒适的，安逸的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comfortably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舒服地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知识拓展.eps" descr="id:2147486363;FounderCES"/>
          <p:cNvPicPr/>
          <p:nvPr/>
        </p:nvPicPr>
        <p:blipFill>
          <a:blip r:embed="rId3"/>
          <a:stretch>
            <a:fillRect/>
          </a:stretch>
        </p:blipFill>
        <p:spPr>
          <a:xfrm>
            <a:off x="694606" y="3417667"/>
            <a:ext cx="1821926" cy="323119"/>
          </a:xfrm>
          <a:prstGeom prst="rect">
            <a:avLst/>
          </a:prstGeom>
        </p:spPr>
      </p:pic>
    </p:spTree>
    <p:extLst>
      <p:ext uri="{BB962C8B-B14F-4D97-AF65-F5344CB8AC3E}">
        <p14:creationId xmlns:p14="http://schemas.microsoft.com/office/powerpoint/2010/main" val="6909001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respond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做出回应</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269890"/>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news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他们会对新闻有何反应呢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060848"/>
            <a:ext cx="6471576" cy="425544"/>
          </a:xfrm>
          <a:prstGeom prst="rect">
            <a:avLst/>
          </a:prstGeom>
        </p:spPr>
      </p:pic>
      <p:sp>
        <p:nvSpPr>
          <p:cNvPr id="8" name="内容占位符 12"/>
          <p:cNvSpPr txBox="1">
            <a:spLocks/>
          </p:cNvSpPr>
          <p:nvPr/>
        </p:nvSpPr>
        <p:spPr bwMode="auto">
          <a:xfrm>
            <a:off x="360854" y="3306866"/>
            <a:ext cx="11485848" cy="175432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response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回答；反应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response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不予</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给予回答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response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作为对</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知识拓展.eps" descr="id:2147486363;FounderCES"/>
          <p:cNvPicPr/>
          <p:nvPr/>
        </p:nvPicPr>
        <p:blipFill>
          <a:blip r:embed="rId4"/>
          <a:stretch>
            <a:fillRect/>
          </a:stretch>
        </p:blipFill>
        <p:spPr>
          <a:xfrm>
            <a:off x="694606" y="3145306"/>
            <a:ext cx="1821926" cy="323119"/>
          </a:xfrm>
          <a:prstGeom prst="rect">
            <a:avLst/>
          </a:prstGeom>
        </p:spPr>
      </p:pic>
      <p:sp>
        <p:nvSpPr>
          <p:cNvPr id="11" name="矩形 10"/>
          <p:cNvSpPr/>
          <p:nvPr/>
        </p:nvSpPr>
        <p:spPr>
          <a:xfrm>
            <a:off x="381788" y="5179074"/>
            <a:ext cx="11464914"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cs typeface="Times New Roman" panose="02020603050405020304" pitchFamily="18" charset="0"/>
              </a:rPr>
              <a:t>respond</a:t>
            </a:r>
            <a:r>
              <a:rPr lang="zh-CN" altLang="zh-CN" sz="2400" b="0" dirty="0">
                <a:solidFill>
                  <a:srgbClr val="000000"/>
                </a:solidFill>
                <a:cs typeface="Times New Roman" panose="02020603050405020304" pitchFamily="18" charset="0"/>
              </a:rPr>
              <a:t>主要用作不及物动词，若后接宾语应借助介词</a:t>
            </a:r>
            <a:r>
              <a:rPr lang="en-US" altLang="zh-CN" sz="2400" b="0" dirty="0">
                <a:solidFill>
                  <a:srgbClr val="000000"/>
                </a:solidFill>
                <a:cs typeface="Times New Roman" panose="02020603050405020304" pitchFamily="18" charset="0"/>
              </a:rPr>
              <a:t>to</a:t>
            </a:r>
            <a:r>
              <a:rPr lang="zh-CN" altLang="zh-CN" sz="2400" b="0" dirty="0">
                <a:solidFill>
                  <a:srgbClr val="000000"/>
                </a:solidFill>
                <a:cs typeface="Times New Roman" panose="02020603050405020304" pitchFamily="18" charset="0"/>
              </a:rPr>
              <a:t>；作及物动词时，后接</a:t>
            </a:r>
            <a:r>
              <a:rPr lang="en-US" altLang="zh-CN" sz="2400" b="0" dirty="0">
                <a:solidFill>
                  <a:srgbClr val="000000"/>
                </a:solidFill>
                <a:cs typeface="Times New Roman" panose="02020603050405020304" pitchFamily="18" charset="0"/>
              </a:rPr>
              <a:t>that</a:t>
            </a:r>
            <a:r>
              <a:rPr lang="zh-CN" altLang="zh-CN" sz="2400" b="0" dirty="0">
                <a:solidFill>
                  <a:srgbClr val="000000"/>
                </a:solidFill>
                <a:cs typeface="Times New Roman" panose="02020603050405020304" pitchFamily="18" charset="0"/>
              </a:rPr>
              <a:t>从句可引出直接引语。</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266672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than</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多于</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超过</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不仅仅</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非常</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超过</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所能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1245662"/>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hour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rings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remind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一旦我玩游戏超过一个小时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铃响就提醒我时间到了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3068960"/>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 were more than willing to help.</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他们非常愿意帮忙。</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was also much more than we could afford</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but far less than the original asking price.</a:t>
            </a:r>
            <a:r>
              <a:rPr lang="zh-CN" altLang="zh-CN" sz="2400" b="0" dirty="0">
                <a:solidFill>
                  <a:srgbClr val="000000"/>
                </a:solidFill>
                <a:ea typeface="楷体" panose="02010609060101010101" pitchFamily="49" charset="-122"/>
                <a:cs typeface="Times New Roman" panose="02020603050405020304" pitchFamily="18" charset="0"/>
              </a:rPr>
              <a:t>我们还是负担不起</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但是比最初的价格低多了。</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3767458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792239"/>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＋数词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以上</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不止</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之意，相当于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不仅仅，不只是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，强调后面的名词。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极其，非常，很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extremely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than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＋含</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could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）的从句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意思是</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难以</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；不能，远非</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，表示超出某人力量、知识等的范围，含否定意义。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3659595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970072"/>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granted</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视</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为理所当然</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楷体" panose="02010609060101010101" pitchFamily="49" charset="-122"/>
                <a:cs typeface="Times New Roman" panose="02020603050405020304" pitchFamily="18" charset="0"/>
              </a:rPr>
              <a:t>而对其不重视</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920857"/>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smtClean="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would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granted.</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我再也不会不把家当回事了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2711815"/>
            <a:ext cx="6471576" cy="425544"/>
          </a:xfrm>
          <a:prstGeom prst="rect">
            <a:avLst/>
          </a:prstGeom>
        </p:spPr>
      </p:pic>
      <p:sp>
        <p:nvSpPr>
          <p:cNvPr id="3" name="矩形 2"/>
          <p:cNvSpPr/>
          <p:nvPr/>
        </p:nvSpPr>
        <p:spPr>
          <a:xfrm>
            <a:off x="360854" y="3716848"/>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You can’t take it for granted that they’ll listen to you. </a:t>
            </a:r>
            <a:r>
              <a:rPr lang="zh-CN" altLang="zh-CN" sz="2400" b="0" spc="-100" dirty="0">
                <a:solidFill>
                  <a:srgbClr val="000000"/>
                </a:solidFill>
                <a:ea typeface="楷体" panose="02010609060101010101" pitchFamily="49" charset="-122"/>
                <a:cs typeface="Times New Roman" panose="02020603050405020304" pitchFamily="18" charset="0"/>
              </a:rPr>
              <a:t>不能想当然地认为他们会听你的话。</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366643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6248"/>
          </a:xfrm>
          <a:solidFill>
            <a:srgbClr val="FCE2D0"/>
          </a:solidFill>
        </p:spPr>
        <p:txBody>
          <a:bodyPr/>
          <a:lstStyle/>
          <a:p>
            <a:pPr hangingPunct="0">
              <a:spcAft>
                <a:spcPts val="0"/>
              </a:spcAft>
            </a:pPr>
            <a:r>
              <a:rPr lang="en-US" altLang="zh-CN" spc="-100" dirty="0">
                <a:solidFill>
                  <a:srgbClr val="F08100"/>
                </a:solidFill>
                <a:latin typeface="Cambria Math" panose="02040503050406030204" pitchFamily="18" charset="0"/>
                <a:ea typeface="MS Mincho"/>
                <a:cs typeface="Cambria Math" panose="02040503050406030204" pitchFamily="18" charset="0"/>
              </a:rPr>
              <a:t>❶</a:t>
            </a:r>
            <a:r>
              <a:rPr lang="en-US" altLang="zh-CN" spc="-100"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 was</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king </a:t>
            </a:r>
            <a:r>
              <a:rPr lang="en-US" altLang="zh-CN" spc="-100"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poisoned the wine your mother drank.</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你妈妈喝的毒酒就是国王所赐。</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12686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本句使用了强调句式</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be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not until Caroline Unger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of the singers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took his arm and turned him to face the audience that the great man realised his symphony was a success.</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直到其中一名歌手</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卡洛琳</a:t>
            </a:r>
            <a:r>
              <a:rPr lang="en-US" altLang="zh-CN"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昂格尔拉住他的手臂让他转向观众</a:t>
            </a:r>
            <a:r>
              <a:rPr lang="zh-CN" altLang="zh-CN"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这位伟人才意识到他的交响乐取得了成功。</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65298" y="2318902"/>
            <a:ext cx="912981" cy="298464"/>
          </a:xfrm>
          <a:prstGeom prst="rect">
            <a:avLst/>
          </a:prstGeom>
        </p:spPr>
      </p:pic>
    </p:spTree>
    <p:extLst>
      <p:ext uri="{BB962C8B-B14F-4D97-AF65-F5344CB8AC3E}">
        <p14:creationId xmlns:p14="http://schemas.microsoft.com/office/powerpoint/2010/main" val="4163759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contradictory</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矛盾的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抵触的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6905"/>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contradictory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messages.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试图弄明白矛盾的信息。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7863"/>
            <a:ext cx="6471576" cy="425544"/>
          </a:xfrm>
          <a:prstGeom prst="rect">
            <a:avLst/>
          </a:prstGeom>
        </p:spPr>
      </p:pic>
      <p:sp>
        <p:nvSpPr>
          <p:cNvPr id="3" name="矩形 2"/>
          <p:cNvSpPr/>
          <p:nvPr/>
        </p:nvSpPr>
        <p:spPr>
          <a:xfrm>
            <a:off x="360854" y="2492896"/>
            <a:ext cx="11485848" cy="1130246"/>
          </a:xfrm>
          <a:prstGeom prst="rect">
            <a:avLst/>
          </a:prstGeom>
        </p:spPr>
        <p:txBody>
          <a:bodyPr wrap="square">
            <a:spAutoFit/>
          </a:bodyPr>
          <a:lstStyle/>
          <a:p>
            <a:pPr algn="just">
              <a:lnSpc>
                <a:spcPct val="150000"/>
              </a:lnSpc>
              <a:spcAft>
                <a:spcPts val="0"/>
              </a:spcAft>
            </a:pPr>
            <a:r>
              <a:rPr lang="en-US" altLang="zh-CN" sz="2400" b="0">
                <a:solidFill>
                  <a:srgbClr val="000000"/>
                </a:solidFill>
                <a:ea typeface="Times New Roman" panose="02020603050405020304" pitchFamily="18" charset="0"/>
                <a:cs typeface="Times New Roman" panose="02020603050405020304" pitchFamily="18" charset="0"/>
              </a:rPr>
              <a:t>·</a:t>
            </a:r>
            <a:r>
              <a:rPr lang="en-US" altLang="zh-CN" sz="2400" b="0">
                <a:solidFill>
                  <a:srgbClr val="000000"/>
                </a:solidFill>
                <a:cs typeface="Times New Roman" panose="02020603050405020304" pitchFamily="18" charset="0"/>
              </a:rPr>
              <a:t>Often people find the information in these books contradictory.</a:t>
            </a:r>
            <a:r>
              <a:rPr lang="zh-CN" altLang="zh-CN" sz="2400" b="0">
                <a:solidFill>
                  <a:srgbClr val="000000"/>
                </a:solidFill>
                <a:ea typeface="楷体" panose="02010609060101010101" pitchFamily="49" charset="-122"/>
                <a:cs typeface="Times New Roman" panose="02020603050405020304" pitchFamily="18" charset="0"/>
              </a:rPr>
              <a:t>通常人们发现这些书上的信息是相互矛盾的。</a:t>
            </a:r>
            <a:endParaRPr lang="zh-CN" altLang="zh-CN" sz="1050" b="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4949296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4454233"/>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强调句型的基本结构为：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若被强调的是人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若被强调的部分是其他时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一律用</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强调句型的一般疑问句结构为：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强调句型的特殊疑问句结构为：特殊疑问词＋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not...until...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句型中的时间状语（</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从句</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）进行强调时的结构为：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 not until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注意：本句型不能用于强调原句的谓语动词，如要强调谓语动词，可在动词前加</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337976830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130246"/>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❷</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Then</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came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heavy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two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seamen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appeared.</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接着</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传来了沉重的开门声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两个水手出现了。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05485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这是全部倒装句。有时，为了引起注意，把</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down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等副词置于句首，句子用全部倒装。如：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Here comes the bus.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车来了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Away flew the bird.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鸟飞走了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3.eps" descr="id:2147486454;FounderCES"/>
          <p:cNvPicPr/>
          <p:nvPr/>
        </p:nvPicPr>
        <p:blipFill>
          <a:blip r:embed="rId2"/>
          <a:stretch>
            <a:fillRect/>
          </a:stretch>
        </p:blipFill>
        <p:spPr>
          <a:xfrm>
            <a:off x="365298" y="2246894"/>
            <a:ext cx="912981" cy="298464"/>
          </a:xfrm>
          <a:prstGeom prst="rect">
            <a:avLst/>
          </a:prstGeom>
        </p:spPr>
      </p:pic>
    </p:spTree>
    <p:extLst>
      <p:ext uri="{BB962C8B-B14F-4D97-AF65-F5344CB8AC3E}">
        <p14:creationId xmlns:p14="http://schemas.microsoft.com/office/powerpoint/2010/main" val="412738107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a:solidFill>
            <a:srgbClr val="FCE2D0"/>
          </a:solidFill>
        </p:spPr>
        <p:txBody>
          <a:bodyPr/>
          <a:lstStyle/>
          <a:p>
            <a:pPr hangingPunct="0">
              <a:spcAft>
                <a:spcPts val="0"/>
              </a:spcAft>
            </a:pPr>
            <a:r>
              <a:rPr lang="en-US" altLang="zh-CN" spc="-100" dirty="0">
                <a:solidFill>
                  <a:srgbClr val="F08100"/>
                </a:solidFill>
                <a:latin typeface="Cambria Math" panose="02040503050406030204" pitchFamily="18" charset="0"/>
                <a:ea typeface="MS Mincho"/>
                <a:cs typeface="Cambria Math" panose="02040503050406030204" pitchFamily="18" charset="0"/>
              </a:rPr>
              <a:t>❸</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couldn’t say where I was</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F08100"/>
                </a:solidFill>
                <a:latin typeface="Times New Roman" panose="02020603050405020304" pitchFamily="18" charset="0"/>
                <a:ea typeface="宋体" panose="02010600030101010101" pitchFamily="2" charset="-122"/>
                <a:cs typeface="Times New Roman" panose="02020603050405020304" pitchFamily="18" charset="0"/>
              </a:rPr>
              <a:t>nor</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could I imagine.</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我无法说出我在哪里</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我也无法想象。</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1412776"/>
            <a:ext cx="11485848" cy="279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neither/nor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，引导的句子用部分倒装语序，用于对前面所说的否定内容表示同样的看法，结构为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“neither/nor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情态动词等＋主语＋其他成分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is no perfect thing in the 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nor/neither will there ever be.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世间无完美之物</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以后也不会有。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13.eps" descr="id:2147486454;FounderCES"/>
          <p:cNvPicPr/>
          <p:nvPr/>
        </p:nvPicPr>
        <p:blipFill>
          <a:blip r:embed="rId2"/>
          <a:stretch>
            <a:fillRect/>
          </a:stretch>
        </p:blipFill>
        <p:spPr>
          <a:xfrm>
            <a:off x="365298" y="1604815"/>
            <a:ext cx="912981" cy="298464"/>
          </a:xfrm>
          <a:prstGeom prst="rect">
            <a:avLst/>
          </a:prstGeom>
        </p:spPr>
      </p:pic>
    </p:spTree>
    <p:extLst>
      <p:ext uri="{BB962C8B-B14F-4D97-AF65-F5344CB8AC3E}">
        <p14:creationId xmlns:p14="http://schemas.microsoft.com/office/powerpoint/2010/main" val="184392025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1130246"/>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，用于倒装语序中，对前面所说的肯定内容表示同样的看法，结构为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助动词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情态动词等＋主语＋其他成分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2132856"/>
            <a:ext cx="11485848"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attended the meeting</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so did his wife. </a:t>
            </a:r>
            <a:r>
              <a:rPr lang="zh-CN" altLang="zh-CN" sz="2400" b="0" dirty="0">
                <a:solidFill>
                  <a:srgbClr val="000000"/>
                </a:solidFill>
                <a:ea typeface="楷体" panose="02010609060101010101" pitchFamily="49" charset="-122"/>
                <a:cs typeface="Times New Roman" panose="02020603050405020304" pitchFamily="18" charset="0"/>
              </a:rPr>
              <a:t>他参加了会议</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他妻子也参加了。</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They</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had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wonderful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time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did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zh-CN" altLang="zh-CN" sz="2400" b="0" dirty="0">
                <a:solidFill>
                  <a:srgbClr val="000000"/>
                </a:solidFill>
                <a:ea typeface="楷体" panose="02010609060101010101" pitchFamily="49" charset="-122"/>
                <a:cs typeface="Times New Roman" panose="02020603050405020304" pitchFamily="18" charset="0"/>
              </a:rPr>
              <a:t>他们玩得很开心</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我也一样。</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young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你年轻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我也年轻。</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likes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music</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so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do</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I.</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她喜欢音乐</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我也喜欢。</a:t>
            </a:r>
            <a:endParaRPr lang="zh-CN" altLang="en-US" dirty="0"/>
          </a:p>
        </p:txBody>
      </p:sp>
    </p:spTree>
    <p:extLst>
      <p:ext uri="{BB962C8B-B14F-4D97-AF65-F5344CB8AC3E}">
        <p14:creationId xmlns:p14="http://schemas.microsoft.com/office/powerpoint/2010/main" val="225395379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状态动词和动作动词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语法疑难破.eps" descr="id:2147486944;FounderCES"/>
          <p:cNvPicPr/>
          <p:nvPr/>
        </p:nvPicPr>
        <p:blipFill>
          <a:blip r:embed="rId2"/>
          <a:stretch>
            <a:fillRect/>
          </a:stretch>
        </p:blipFill>
        <p:spPr>
          <a:xfrm>
            <a:off x="3513861" y="798431"/>
            <a:ext cx="5179834" cy="541707"/>
          </a:xfrm>
          <a:prstGeom prst="rect">
            <a:avLst/>
          </a:prstGeom>
        </p:spPr>
      </p:pic>
      <p:sp>
        <p:nvSpPr>
          <p:cNvPr id="6" name="内容占位符 1"/>
          <p:cNvSpPr txBox="1">
            <a:spLocks/>
          </p:cNvSpPr>
          <p:nvPr/>
        </p:nvSpPr>
        <p:spPr bwMode="auto">
          <a:xfrm>
            <a:off x="360854" y="2605775"/>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状态动词描述状态，一般不用于进行时态。以下是最常见的状态动词：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表达思维活动的动词：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agree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believe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realise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remember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admitted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taking the money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promised never to do it again.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他承认拿了钱，但他保证再也不会做这样的事了。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360856" y="2068863"/>
            <a:ext cx="2133950" cy="462533"/>
          </a:xfrm>
          <a:prstGeom prst="rect">
            <a:avLst/>
          </a:prstGeom>
        </p:spPr>
      </p:pic>
      <p:sp>
        <p:nvSpPr>
          <p:cNvPr id="8" name="矩形 7"/>
          <p:cNvSpPr/>
          <p:nvPr/>
        </p:nvSpPr>
        <p:spPr>
          <a:xfrm>
            <a:off x="406574" y="1963164"/>
            <a:ext cx="2040943" cy="576248"/>
          </a:xfrm>
          <a:prstGeom prst="rect">
            <a:avLst/>
          </a:prstGeom>
        </p:spPr>
        <p:txBody>
          <a:bodyPr wrap="none">
            <a:spAutoFit/>
          </a:bodyPr>
          <a:lstStyle/>
          <a:p>
            <a:pPr algn="just">
              <a:lnSpc>
                <a:spcPct val="150000"/>
              </a:lnSpc>
              <a:spcAft>
                <a:spcPts val="0"/>
              </a:spcAft>
            </a:pPr>
            <a:r>
              <a:rPr lang="zh-CN" altLang="zh-CN" sz="2400">
                <a:solidFill>
                  <a:schemeClr val="bg1"/>
                </a:solidFill>
                <a:ea typeface="黑体" panose="02010609060101010101" pitchFamily="49" charset="-122"/>
                <a:cs typeface="Times New Roman" panose="02020603050405020304" pitchFamily="18" charset="0"/>
              </a:rPr>
              <a:t>一</a:t>
            </a:r>
            <a:r>
              <a:rPr lang="zh-CN" altLang="zh-CN" sz="2400">
                <a:solidFill>
                  <a:schemeClr val="bg1"/>
                </a:solidFill>
                <a:cs typeface="Times New Roman" panose="02020603050405020304" pitchFamily="18" charset="0"/>
              </a:rPr>
              <a:t>、</a:t>
            </a:r>
            <a:r>
              <a:rPr lang="zh-CN" altLang="zh-CN" sz="2400">
                <a:solidFill>
                  <a:schemeClr val="bg1"/>
                </a:solidFill>
                <a:ea typeface="黑体" panose="02010609060101010101" pitchFamily="49" charset="-122"/>
                <a:cs typeface="Times New Roman" panose="02020603050405020304" pitchFamily="18" charset="0"/>
              </a:rPr>
              <a:t>状态动词</a:t>
            </a:r>
            <a:endParaRPr lang="zh-CN" altLang="zh-CN" sz="1050">
              <a:solidFill>
                <a:schemeClr val="bg1"/>
              </a:solidFill>
              <a:cs typeface="Times New Roman" panose="02020603050405020304" pitchFamily="18" charset="0"/>
            </a:endParaRPr>
          </a:p>
        </p:txBody>
      </p:sp>
    </p:spTree>
    <p:extLst>
      <p:ext uri="{BB962C8B-B14F-4D97-AF65-F5344CB8AC3E}">
        <p14:creationId xmlns:p14="http://schemas.microsoft.com/office/powerpoint/2010/main" val="48723154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表达情感的动词：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adore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dislike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hope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Cultural note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adore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potatoes in the UK. They are a comfort food.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文化便签：在英国，我们非常喜欢土豆。土豆是一种非常适宜的食物。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表示拥有和存在的动词：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belong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We’ve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bought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house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we can’t possess it before July.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我们买下了这栋房子，但要到</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月份才能拥有它。</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41507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感官动词：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kind of cloth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feels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soft.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这种布摸上去很软。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 flower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smells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very sweet.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这朵花闻起来很香。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有些状态动词也可以表示动作。在这种语境下，这些动词可以用于进行时态。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感官连系动词</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smell</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sound</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taste</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等，其后要使用形容词，而不用副词。</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576649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416320"/>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动作动词描述动作，可用于一般时态和进行时态。动作动词分为持续性动词和终止性动词。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持续性动词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持续性动词又称延续性动词，表示一种可以持续的行为过程或状态。常见的持续性动词：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burn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drink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live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sleep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smoke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snow</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talk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wait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walk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4" y="838018"/>
            <a:ext cx="2205960" cy="462533"/>
          </a:xfrm>
          <a:prstGeom prst="rect">
            <a:avLst/>
          </a:prstGeom>
        </p:spPr>
      </p:pic>
      <p:sp>
        <p:nvSpPr>
          <p:cNvPr id="5" name="矩形 4"/>
          <p:cNvSpPr/>
          <p:nvPr/>
        </p:nvSpPr>
        <p:spPr>
          <a:xfrm>
            <a:off x="478582" y="724303"/>
            <a:ext cx="2040943"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动作动词</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79658017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终止性动词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终止性动词又称非延续性动词，表示行为或过程是瞬间完成的。常见的终止性动词：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admit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arrive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begin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borrow</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break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jump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return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终止性动词的否定式表示动作的否定，此时可同表示一段时间的状语搭配。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813362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持续性动词与终止性动词的用法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）持续性动词可用表示一段时间的状语修饰，而终止性动词则不可。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can I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？这本书我可以借多久？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will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here till next Friday.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他们要在这里工作到下周五。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 French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traveller</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lived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Italy for some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他是一位法国旅行家，在意大利生活过一段时间。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）有时，终止性动词也可同表示一段时间的时间状语搭配。但这种表示一段时间的状语，实质上是表示一段时间内的某个时间</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play will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start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half an hour.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戏剧将在半个小时内开始。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fire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broke out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during the night.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火灾是夜间发生的。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61744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576248"/>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contradictory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矛盾</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38159"/>
            <a:ext cx="879819" cy="298464"/>
          </a:xfrm>
          <a:prstGeom prst="rect">
            <a:avLst/>
          </a:prstGeom>
        </p:spPr>
      </p:pic>
      <p:sp>
        <p:nvSpPr>
          <p:cNvPr id="4" name="内容占位符 1"/>
          <p:cNvSpPr txBox="1">
            <a:spLocks/>
          </p:cNvSpPr>
          <p:nvPr/>
        </p:nvSpPr>
        <p:spPr bwMode="auto">
          <a:xfrm>
            <a:off x="360854" y="2200796"/>
            <a:ext cx="11485848" cy="230832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contradict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反驳；相矛盾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contradiction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不一致，矛盾</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contradiction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相矛盾；反之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contradict oneself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自相矛盾</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766614" y="2039236"/>
            <a:ext cx="1821926" cy="323119"/>
          </a:xfrm>
          <a:prstGeom prst="rect">
            <a:avLst/>
          </a:prstGeom>
        </p:spPr>
      </p:pic>
    </p:spTree>
    <p:extLst>
      <p:ext uri="{BB962C8B-B14F-4D97-AF65-F5344CB8AC3E}">
        <p14:creationId xmlns:p14="http://schemas.microsoft.com/office/powerpoint/2010/main" val="212848864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）终止性动词一般不用于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引起的时间状语从句。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 I came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cooking dinner.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came home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cooking dinner.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我到家时，她正在做饭。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）持续性动词前加</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get/begin/come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等可表示短暂性动作。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you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get 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know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你什么时候认识他的？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began to</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see that they had made a serious mistake.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他们开始认识到自己犯了一个严重的错误。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6662974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）常用的持续性动词与终止性动词的对照：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extLst>
              <p:ext uri="{D42A27DB-BD31-4B8C-83A1-F6EECF244321}">
                <p14:modId xmlns:p14="http://schemas.microsoft.com/office/powerpoint/2010/main" val="3789815784"/>
              </p:ext>
            </p:extLst>
          </p:nvPr>
        </p:nvGraphicFramePr>
        <p:xfrm>
          <a:off x="360854" y="1412776"/>
          <a:ext cx="11485847" cy="4937760"/>
        </p:xfrm>
        <a:graphic>
          <a:graphicData uri="http://schemas.openxmlformats.org/drawingml/2006/table">
            <a:tbl>
              <a:tblPr firstRow="1" firstCol="1" bandRow="1"/>
              <a:tblGrid>
                <a:gridCol w="1722877">
                  <a:extLst>
                    <a:ext uri="{9D8B030D-6E8A-4147-A177-3AD203B41FA5}">
                      <a16:colId xmlns:a16="http://schemas.microsoft.com/office/drawing/2014/main" val="3191366764"/>
                    </a:ext>
                  </a:extLst>
                </a:gridCol>
                <a:gridCol w="4881485">
                  <a:extLst>
                    <a:ext uri="{9D8B030D-6E8A-4147-A177-3AD203B41FA5}">
                      <a16:colId xmlns:a16="http://schemas.microsoft.com/office/drawing/2014/main" val="512467455"/>
                    </a:ext>
                  </a:extLst>
                </a:gridCol>
                <a:gridCol w="4881485">
                  <a:extLst>
                    <a:ext uri="{9D8B030D-6E8A-4147-A177-3AD203B41FA5}">
                      <a16:colId xmlns:a16="http://schemas.microsoft.com/office/drawing/2014/main" val="1045182503"/>
                    </a:ext>
                  </a:extLst>
                </a:gridCol>
              </a:tblGrid>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词义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终止性动词</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持续性动词</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8638359"/>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爱上</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fall</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love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0211140"/>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touch</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keep</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in</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touch</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with</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1276808"/>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穿</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put</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on</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wear</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0463703"/>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结婚</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marry</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married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53681315"/>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认识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get</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to</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know</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185422"/>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come</a:t>
                      </a:r>
                      <a:r>
                        <a:rPr lang="en-US"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back</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back</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0727619"/>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离开</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leave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away</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4990624"/>
                  </a:ext>
                </a:extLst>
              </a:tr>
              <a:tr h="502885">
                <a:tc>
                  <a:txBody>
                    <a:bodyPr/>
                    <a:lstStyle/>
                    <a:p>
                      <a:pPr algn="ctr" hangingPunct="0">
                        <a:lnSpc>
                          <a:spcPct val="150000"/>
                        </a:lnSpc>
                        <a:spcAft>
                          <a:spcPts val="0"/>
                        </a:spcAft>
                      </a:pPr>
                      <a:r>
                        <a:rPr lang="zh-CN" sz="24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die</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hangingPunct="0">
                        <a:lnSpc>
                          <a:spcPct val="150000"/>
                        </a:lnSpc>
                        <a:spcAft>
                          <a:spcPts val="0"/>
                        </a:spcAft>
                      </a:pP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be</a:t>
                      </a:r>
                      <a:r>
                        <a:rPr lang="en-US" sz="24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dead</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89996100"/>
                  </a:ext>
                </a:extLst>
              </a:tr>
            </a:tbl>
          </a:graphicData>
        </a:graphic>
      </p:graphicFrame>
    </p:spTree>
    <p:extLst>
      <p:ext uri="{BB962C8B-B14F-4D97-AF65-F5344CB8AC3E}">
        <p14:creationId xmlns:p14="http://schemas.microsoft.com/office/powerpoint/2010/main" val="128465532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2862322"/>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年版《普通高中课程标准》首次提出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下面文段就是围绕</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学习能力</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这一学科素养展开的。旨在提高学生分析和解决问题的能力。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007;FounderCES"/>
          <p:cNvPicPr/>
          <p:nvPr/>
        </p:nvPicPr>
        <p:blipFill>
          <a:blip r:embed="rId2"/>
          <a:stretch>
            <a:fillRect/>
          </a:stretch>
        </p:blipFill>
        <p:spPr>
          <a:xfrm>
            <a:off x="3513861" y="798431"/>
            <a:ext cx="5179834" cy="541707"/>
          </a:xfrm>
          <a:prstGeom prst="rect">
            <a:avLst/>
          </a:prstGeom>
        </p:spPr>
      </p:pic>
      <p:pic>
        <p:nvPicPr>
          <p:cNvPr id="6"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66537624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人与社会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outstanding biography portrays the life of the complicated Renaissance artist in detail. We come to see da Vinci as not only an inventor of musical instruments and early flying machines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also a notebook keeper and vegetarian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had trouble finishing many of the projects and paintings he started.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460511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indent="53975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Yet what is most thrilling is getting to know da Vinci the scientist. Isaacson explains how loving science and applying the scientific method to observing the world was really what made da Vinci a great artist 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Isaacson argues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genius. Da Vinci was fascinated with observing and understanding phenomena in nature. He wanted to know about everything around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minute detail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Isaacson writes. He wondered about questions “most people over the age of ten no longer puzzle about”—for instance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the tongue of a woodpecker works</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013613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5958"/>
          </a:xfrm>
        </p:spPr>
        <p:txBody>
          <a:bodyPr/>
          <a:lstStyle/>
          <a:p>
            <a:pPr indent="539750"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learn about the world</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 Vinci combined his own observations with experimentation.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formally schooled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preferred to induce from experiments rather than deduce from theoretical principles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Isaacson explains. He recorded his observations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looked for patterns among them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then tested those patterns through additional observation and experimentation</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634734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3954"/>
          </a:xfrm>
        </p:spPr>
        <p:txBody>
          <a:bodyPr/>
          <a:lstStyle/>
          <a:p>
            <a:pPr indent="53975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he became fascinated with the idea that he could invent flying machines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observed various birds and filled notebooks with the function and speed at which their wings flapped. That’s why Isaacson calls da Vinci an exemplar of this scientific method. He goes 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“Galileo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 112 years after Leonardo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usually credited with being the first to develop this kind of approach and is often regarded as the father of modern science.” There can be no doubt that this honor would have been bestowed on Leonardo da Vinci had he published his scientific writings during his lifetime.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905465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53975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 Vinci’s emphasis on empirical observation also helped him improve his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First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able to use what he learned from looking at nature to paint and draw. His studies of the body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animals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shadow and light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perspective and proportion helped him better understand what he was seeing in front of him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render it in art more accurately and finely than anyone else of his time. Most importantly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ability to connect art and science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helped him innovate in his work. Da Vinci made surprisingly diverse series of discoveries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including conceptualizing the helicopter and solar power and advancing knowledge about everything from the reproductive </a:t>
            </a:r>
            <a:r>
              <a:rPr lang="en-US" altLang="zh-CN"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organs</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botany. This genius is also what drew Isaacson to Albert Einstein and Steve Jobs as subjects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They’re all innovators who were inspired by and drew connections between art and science.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3999337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9956"/>
          </a:xfrm>
        </p:spPr>
        <p:txBody>
          <a:bodyPr/>
          <a:lstStyle/>
          <a:p>
            <a:pPr indent="53975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“Leonardo da Vinci is the ultimate example of the main theme of my previous biographies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the ability to make connections across disciplines—arts and sciences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humanities and technology—is a key to innovation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imagination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genius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Isaacson writes. And this wonderful book is a reminder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 time of increasingly narrow specialization and focus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the methods of Renaissance men like da Vinci are as relevant as ever.</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10972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538770"/>
            <a:ext cx="11485848" cy="1754326"/>
          </a:xfrm>
          <a:solidFill>
            <a:srgbClr val="FCE2D0"/>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Vinci</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inventor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musical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instruments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early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flying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machines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notebook</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keeper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vegetarian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trouble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finishing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paintings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句型解读.eps" descr="id:2147487021;FounderCES"/>
          <p:cNvPicPr/>
          <p:nvPr/>
        </p:nvPicPr>
        <p:blipFill>
          <a:blip r:embed="rId2"/>
          <a:stretch>
            <a:fillRect/>
          </a:stretch>
        </p:blipFill>
        <p:spPr>
          <a:xfrm>
            <a:off x="379506" y="2098790"/>
            <a:ext cx="1697873" cy="333511"/>
          </a:xfrm>
          <a:prstGeom prst="rect">
            <a:avLst/>
          </a:prstGeom>
        </p:spPr>
      </p:pic>
    </p:spTree>
    <p:extLst>
      <p:ext uri="{BB962C8B-B14F-4D97-AF65-F5344CB8AC3E}">
        <p14:creationId xmlns:p14="http://schemas.microsoft.com/office/powerpoint/2010/main" val="898606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varieties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种种的</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各种各样的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6" name="内容占位符 1"/>
          <p:cNvSpPr txBox="1">
            <a:spLocks/>
          </p:cNvSpPr>
          <p:nvPr/>
        </p:nvSpPr>
        <p:spPr bwMode="auto">
          <a:xfrm>
            <a:off x="360854" y="2341898"/>
            <a:ext cx="11485848" cy="691664"/>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endParaRPr lang="en-US" altLang="zh-CN" sz="500" dirty="0"/>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read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books.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我读各种各样的书。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132856"/>
            <a:ext cx="6471576" cy="425544"/>
          </a:xfrm>
          <a:prstGeom prst="rect">
            <a:avLst/>
          </a:prstGeom>
        </p:spPr>
      </p:pic>
      <p:sp>
        <p:nvSpPr>
          <p:cNvPr id="5" name="矩形 4"/>
          <p:cNvSpPr/>
          <p:nvPr/>
        </p:nvSpPr>
        <p:spPr>
          <a:xfrm>
            <a:off x="360854" y="3140968"/>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 Amazon rainforest is home to a wide variety of plant life.</a:t>
            </a:r>
            <a:r>
              <a:rPr lang="zh-CN" altLang="zh-CN" sz="2400" b="0" spc="-100" dirty="0">
                <a:solidFill>
                  <a:srgbClr val="000000"/>
                </a:solidFill>
                <a:ea typeface="楷体" panose="02010609060101010101" pitchFamily="49" charset="-122"/>
                <a:cs typeface="Times New Roman" panose="02020603050405020304" pitchFamily="18" charset="0"/>
              </a:rPr>
              <a:t>亚马逊雨林是各种植物的家园。</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6754990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本句是复合句。主句谓语是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 to see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，后面</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only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also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连接并列的成分作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 had 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是由</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引导的定语从句，修饰先行词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 Vinci</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，并在从句中作主语；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started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也是定语从句，修饰先行词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projects and paintings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which/that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在从句中作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started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的宾语，可以省略。</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分析.eps" descr="id:2147487028;FounderCES"/>
          <p:cNvPicPr/>
          <p:nvPr/>
        </p:nvPicPr>
        <p:blipFill>
          <a:blip r:embed="rId2"/>
          <a:stretch>
            <a:fillRect/>
          </a:stretch>
        </p:blipFill>
        <p:spPr>
          <a:xfrm>
            <a:off x="384123" y="969482"/>
            <a:ext cx="534375" cy="253923"/>
          </a:xfrm>
          <a:prstGeom prst="rect">
            <a:avLst/>
          </a:prstGeom>
        </p:spPr>
      </p:pic>
      <p:sp>
        <p:nvSpPr>
          <p:cNvPr id="4" name="内容占位符 1"/>
          <p:cNvSpPr txBox="1">
            <a:spLocks/>
          </p:cNvSpPr>
          <p:nvPr/>
        </p:nvSpPr>
        <p:spPr bwMode="auto">
          <a:xfrm>
            <a:off x="360854" y="299695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我们看到达</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芬奇不仅是乐器和早期飞行机器的发明者，还是一个笔记记录者和素食主义者，他很难完成他开始的诸多项目和绘画。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译文.eps" descr="id:2147487035;FounderCES"/>
          <p:cNvPicPr/>
          <p:nvPr/>
        </p:nvPicPr>
        <p:blipFill>
          <a:blip r:embed="rId3"/>
          <a:stretch>
            <a:fillRect/>
          </a:stretch>
        </p:blipFill>
        <p:spPr>
          <a:xfrm>
            <a:off x="360854" y="3193156"/>
            <a:ext cx="540691" cy="253922"/>
          </a:xfrm>
          <a:prstGeom prst="rect">
            <a:avLst/>
          </a:prstGeom>
        </p:spPr>
      </p:pic>
    </p:spTree>
    <p:extLst>
      <p:ext uri="{BB962C8B-B14F-4D97-AF65-F5344CB8AC3E}">
        <p14:creationId xmlns:p14="http://schemas.microsoft.com/office/powerpoint/2010/main" val="325494823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70501"/>
            <a:ext cx="11485848" cy="2792239"/>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outstanding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杰出的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portray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complicated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复杂的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thrilling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惊险的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phenomena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additional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额外的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emphasis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重点强调</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innovate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创新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最后的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884843"/>
            <a:ext cx="1584176" cy="368883"/>
          </a:xfrm>
          <a:prstGeom prst="rect">
            <a:avLst/>
          </a:prstGeom>
        </p:spPr>
      </p:pic>
    </p:spTree>
    <p:extLst>
      <p:ext uri="{BB962C8B-B14F-4D97-AF65-F5344CB8AC3E}">
        <p14:creationId xmlns:p14="http://schemas.microsoft.com/office/powerpoint/2010/main" val="425752485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403"/>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theoretical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perspective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trouble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做某事有困难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 ...to...</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prefer to do rather than do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宁可做某事而不做另一事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fascinated with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着迷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33742392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26863"/>
            <a:ext cx="11485848" cy="2238241"/>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种类；多样性；变化</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variety of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varieties of</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）种种的；各种各样的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变化；改变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vary from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不等</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965303"/>
            <a:ext cx="1821926" cy="323119"/>
          </a:xfrm>
          <a:prstGeom prst="rect">
            <a:avLst/>
          </a:prstGeom>
        </p:spPr>
      </p:pic>
    </p:spTree>
    <p:extLst>
      <p:ext uri="{BB962C8B-B14F-4D97-AF65-F5344CB8AC3E}">
        <p14:creationId xmlns:p14="http://schemas.microsoft.com/office/powerpoint/2010/main" val="4287273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733</TotalTime>
  <Words>5923</Words>
  <Application>Microsoft Office PowerPoint</Application>
  <PresentationFormat>自定义</PresentationFormat>
  <Paragraphs>383</Paragraphs>
  <Slides>82</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82</vt:i4>
      </vt:variant>
    </vt:vector>
  </HeadingPairs>
  <TitlesOfParts>
    <vt:vector size="94" baseType="lpstr">
      <vt:lpstr>MS Mincho</vt:lpstr>
      <vt:lpstr>仿宋</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752</cp:revision>
  <dcterms:created xsi:type="dcterms:W3CDTF">2020-11-06T05:24:00Z</dcterms:created>
  <dcterms:modified xsi:type="dcterms:W3CDTF">2025-11-09T02:02:28Z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